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70" r:id="rId3"/>
    <p:sldId id="257" r:id="rId4"/>
    <p:sldId id="274" r:id="rId5"/>
    <p:sldId id="258" r:id="rId6"/>
    <p:sldId id="259" r:id="rId7"/>
    <p:sldId id="260" r:id="rId8"/>
    <p:sldId id="275" r:id="rId9"/>
    <p:sldId id="261" r:id="rId10"/>
    <p:sldId id="262" r:id="rId11"/>
    <p:sldId id="263" r:id="rId12"/>
    <p:sldId id="264" r:id="rId13"/>
    <p:sldId id="265" r:id="rId14"/>
    <p:sldId id="266" r:id="rId15"/>
    <p:sldId id="267" r:id="rId16"/>
    <p:sldId id="273" r:id="rId17"/>
    <p:sldId id="268" r:id="rId18"/>
    <p:sldId id="276" r:id="rId19"/>
    <p:sldId id="277" r:id="rId20"/>
    <p:sldId id="269"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E9D7D-70FB-4C03-8ED8-8BF73D4F0C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C31B149-C94A-4891-A5C1-5513608712E4}">
      <dgm:prSet/>
      <dgm:spPr/>
      <dgm:t>
        <a:bodyPr/>
        <a:lstStyle/>
        <a:p>
          <a:r>
            <a:rPr lang="tr-TR" dirty="0"/>
            <a:t>Şanlıurfa Büyükşehir Belediyesi </a:t>
          </a:r>
        </a:p>
      </dgm:t>
    </dgm:pt>
    <dgm:pt modelId="{E6D40D9C-17D9-46B9-B0EF-30D8F22D378F}" type="parTrans" cxnId="{0C146AB3-9037-4EC1-A0C3-C2FFF3E6DB8E}">
      <dgm:prSet/>
      <dgm:spPr/>
      <dgm:t>
        <a:bodyPr/>
        <a:lstStyle/>
        <a:p>
          <a:endParaRPr lang="tr-TR"/>
        </a:p>
      </dgm:t>
    </dgm:pt>
    <dgm:pt modelId="{1F9A1A8C-F4ED-406A-803C-13DEA7911165}" type="sibTrans" cxnId="{0C146AB3-9037-4EC1-A0C3-C2FFF3E6DB8E}">
      <dgm:prSet/>
      <dgm:spPr/>
      <dgm:t>
        <a:bodyPr/>
        <a:lstStyle/>
        <a:p>
          <a:endParaRPr lang="tr-TR"/>
        </a:p>
      </dgm:t>
    </dgm:pt>
    <dgm:pt modelId="{B1618EEF-B9C6-4FD4-9579-226036226C54}">
      <dgm:prSet/>
      <dgm:spPr/>
      <dgm:t>
        <a:bodyPr/>
        <a:lstStyle/>
        <a:p>
          <a:r>
            <a:rPr lang="tr-TR" dirty="0"/>
            <a:t>Kaymakamlıklar</a:t>
          </a:r>
        </a:p>
      </dgm:t>
    </dgm:pt>
    <dgm:pt modelId="{747C1740-CE29-4D7B-8F63-ED1239FF5D2C}" type="parTrans" cxnId="{BFF35AEB-D523-4FC9-AC2A-F6F53876D100}">
      <dgm:prSet/>
      <dgm:spPr/>
      <dgm:t>
        <a:bodyPr/>
        <a:lstStyle/>
        <a:p>
          <a:endParaRPr lang="tr-TR"/>
        </a:p>
      </dgm:t>
    </dgm:pt>
    <dgm:pt modelId="{A57B4D64-876C-4948-9582-622EF56F3DAE}" type="sibTrans" cxnId="{BFF35AEB-D523-4FC9-AC2A-F6F53876D100}">
      <dgm:prSet/>
      <dgm:spPr/>
      <dgm:t>
        <a:bodyPr/>
        <a:lstStyle/>
        <a:p>
          <a:endParaRPr lang="tr-TR"/>
        </a:p>
      </dgm:t>
    </dgm:pt>
    <dgm:pt modelId="{F8C4C359-7D92-4715-9E05-E05094B58B77}">
      <dgm:prSet/>
      <dgm:spPr/>
      <dgm:t>
        <a:bodyPr/>
        <a:lstStyle/>
        <a:p>
          <a:r>
            <a:rPr lang="tr-TR" dirty="0"/>
            <a:t>Harran Üniversitesi</a:t>
          </a:r>
        </a:p>
      </dgm:t>
    </dgm:pt>
    <dgm:pt modelId="{BD3E2A43-FA28-4CBA-959F-86036FCE65A6}" type="parTrans" cxnId="{B761D27E-767D-40A7-AB8C-7252759A2383}">
      <dgm:prSet/>
      <dgm:spPr/>
      <dgm:t>
        <a:bodyPr/>
        <a:lstStyle/>
        <a:p>
          <a:endParaRPr lang="tr-TR"/>
        </a:p>
      </dgm:t>
    </dgm:pt>
    <dgm:pt modelId="{E479D1CE-F9B1-4935-9E53-7856C2E06736}" type="sibTrans" cxnId="{B761D27E-767D-40A7-AB8C-7252759A2383}">
      <dgm:prSet/>
      <dgm:spPr/>
      <dgm:t>
        <a:bodyPr/>
        <a:lstStyle/>
        <a:p>
          <a:endParaRPr lang="tr-TR"/>
        </a:p>
      </dgm:t>
    </dgm:pt>
    <dgm:pt modelId="{03FC4C22-FA78-4141-9B1B-E58D19F9DE06}">
      <dgm:prSet/>
      <dgm:spPr/>
      <dgm:t>
        <a:bodyPr/>
        <a:lstStyle/>
        <a:p>
          <a:r>
            <a:rPr lang="tr-TR" dirty="0"/>
            <a:t>İl Müftülüğü</a:t>
          </a:r>
        </a:p>
      </dgm:t>
    </dgm:pt>
    <dgm:pt modelId="{6C356ACB-F32F-48B5-A260-51125714DA55}" type="parTrans" cxnId="{AD123963-B16C-43AA-9770-DA26C1B26D12}">
      <dgm:prSet/>
      <dgm:spPr/>
      <dgm:t>
        <a:bodyPr/>
        <a:lstStyle/>
        <a:p>
          <a:endParaRPr lang="tr-TR"/>
        </a:p>
      </dgm:t>
    </dgm:pt>
    <dgm:pt modelId="{0004EEAB-D0D9-4B93-B2CD-E7623DCF9F99}" type="sibTrans" cxnId="{AD123963-B16C-43AA-9770-DA26C1B26D12}">
      <dgm:prSet/>
      <dgm:spPr/>
      <dgm:t>
        <a:bodyPr/>
        <a:lstStyle/>
        <a:p>
          <a:endParaRPr lang="tr-TR"/>
        </a:p>
      </dgm:t>
    </dgm:pt>
    <dgm:pt modelId="{0A594FA1-6ABA-4F41-8851-00D7AA39E005}">
      <dgm:prSet/>
      <dgm:spPr/>
      <dgm:t>
        <a:bodyPr/>
        <a:lstStyle/>
        <a:p>
          <a:r>
            <a:rPr lang="tr-TR" dirty="0"/>
            <a:t>Aile ve Sosyal Hizmetler İl Müdürlüğü </a:t>
          </a:r>
        </a:p>
      </dgm:t>
    </dgm:pt>
    <dgm:pt modelId="{133AE3E9-8ED2-4B38-9606-82B454127CC3}" type="parTrans" cxnId="{7DA842C3-6912-4BC6-8D34-8A3C7CC1028E}">
      <dgm:prSet/>
      <dgm:spPr/>
      <dgm:t>
        <a:bodyPr/>
        <a:lstStyle/>
        <a:p>
          <a:endParaRPr lang="tr-TR"/>
        </a:p>
      </dgm:t>
    </dgm:pt>
    <dgm:pt modelId="{0F55B23B-4C23-4F8C-9ED7-4BC450CEEAE9}" type="sibTrans" cxnId="{7DA842C3-6912-4BC6-8D34-8A3C7CC1028E}">
      <dgm:prSet/>
      <dgm:spPr/>
      <dgm:t>
        <a:bodyPr/>
        <a:lstStyle/>
        <a:p>
          <a:endParaRPr lang="tr-TR"/>
        </a:p>
      </dgm:t>
    </dgm:pt>
    <dgm:pt modelId="{45745477-7D6F-431C-929D-E09832FAF5A4}">
      <dgm:prSet/>
      <dgm:spPr/>
      <dgm:t>
        <a:bodyPr/>
        <a:lstStyle/>
        <a:p>
          <a:r>
            <a:rPr lang="tr-TR" dirty="0"/>
            <a:t>Çalışma ve İş Kurumu İl Müdürlüğü </a:t>
          </a:r>
        </a:p>
      </dgm:t>
    </dgm:pt>
    <dgm:pt modelId="{5DCA70AB-4DB5-4E80-A51E-524B30ECA00C}" type="parTrans" cxnId="{F22D853F-4001-4100-92D4-D4A6D91DCC16}">
      <dgm:prSet/>
      <dgm:spPr/>
      <dgm:t>
        <a:bodyPr/>
        <a:lstStyle/>
        <a:p>
          <a:endParaRPr lang="tr-TR"/>
        </a:p>
      </dgm:t>
    </dgm:pt>
    <dgm:pt modelId="{74EA59ED-B06C-41CA-92E3-57CC29303534}" type="sibTrans" cxnId="{F22D853F-4001-4100-92D4-D4A6D91DCC16}">
      <dgm:prSet/>
      <dgm:spPr/>
      <dgm:t>
        <a:bodyPr/>
        <a:lstStyle/>
        <a:p>
          <a:endParaRPr lang="tr-TR"/>
        </a:p>
      </dgm:t>
    </dgm:pt>
    <dgm:pt modelId="{ACF8CC73-6D76-4E51-8D7F-686E78B8CDEC}">
      <dgm:prSet/>
      <dgm:spPr/>
      <dgm:t>
        <a:bodyPr/>
        <a:lstStyle/>
        <a:p>
          <a:r>
            <a:rPr lang="tr-TR" dirty="0"/>
            <a:t>Belediyeler</a:t>
          </a:r>
        </a:p>
      </dgm:t>
    </dgm:pt>
    <dgm:pt modelId="{5375E4E4-D422-4E33-B7D5-DAC4653ED8F1}" type="parTrans" cxnId="{DB894BC6-EB6B-469D-8497-35147C4394E1}">
      <dgm:prSet/>
      <dgm:spPr/>
      <dgm:t>
        <a:bodyPr/>
        <a:lstStyle/>
        <a:p>
          <a:endParaRPr lang="tr-TR"/>
        </a:p>
      </dgm:t>
    </dgm:pt>
    <dgm:pt modelId="{9921BBDD-CC01-46C0-B688-82551054892F}" type="sibTrans" cxnId="{DB894BC6-EB6B-469D-8497-35147C4394E1}">
      <dgm:prSet/>
      <dgm:spPr/>
      <dgm:t>
        <a:bodyPr/>
        <a:lstStyle/>
        <a:p>
          <a:endParaRPr lang="tr-TR"/>
        </a:p>
      </dgm:t>
    </dgm:pt>
    <dgm:pt modelId="{A58FE00D-C3FC-431A-BBE2-E6C49CC2DC95}" type="pres">
      <dgm:prSet presAssocID="{6DFE9D7D-70FB-4C03-8ED8-8BF73D4F0CEE}" presName="linear" presStyleCnt="0">
        <dgm:presLayoutVars>
          <dgm:animLvl val="lvl"/>
          <dgm:resizeHandles val="exact"/>
        </dgm:presLayoutVars>
      </dgm:prSet>
      <dgm:spPr/>
    </dgm:pt>
    <dgm:pt modelId="{B10C8248-EBC8-4BBF-9324-3B407AFDC9ED}" type="pres">
      <dgm:prSet presAssocID="{FC31B149-C94A-4891-A5C1-5513608712E4}" presName="parentText" presStyleLbl="node1" presStyleIdx="0" presStyleCnt="7">
        <dgm:presLayoutVars>
          <dgm:chMax val="0"/>
          <dgm:bulletEnabled val="1"/>
        </dgm:presLayoutVars>
      </dgm:prSet>
      <dgm:spPr/>
    </dgm:pt>
    <dgm:pt modelId="{EC053F1B-2FCE-4853-93AA-2BDF4D75EDBA}" type="pres">
      <dgm:prSet presAssocID="{1F9A1A8C-F4ED-406A-803C-13DEA7911165}" presName="spacer" presStyleCnt="0"/>
      <dgm:spPr/>
    </dgm:pt>
    <dgm:pt modelId="{DA6B9F84-2D06-43AD-A65A-2F5557FDD4AA}" type="pres">
      <dgm:prSet presAssocID="{B1618EEF-B9C6-4FD4-9579-226036226C54}" presName="parentText" presStyleLbl="node1" presStyleIdx="1" presStyleCnt="7">
        <dgm:presLayoutVars>
          <dgm:chMax val="0"/>
          <dgm:bulletEnabled val="1"/>
        </dgm:presLayoutVars>
      </dgm:prSet>
      <dgm:spPr/>
    </dgm:pt>
    <dgm:pt modelId="{7C63DE3A-F5B6-47DB-BC66-11805636CD2A}" type="pres">
      <dgm:prSet presAssocID="{A57B4D64-876C-4948-9582-622EF56F3DAE}" presName="spacer" presStyleCnt="0"/>
      <dgm:spPr/>
    </dgm:pt>
    <dgm:pt modelId="{9E015E51-7B03-486B-8047-9A27BA43D8B8}" type="pres">
      <dgm:prSet presAssocID="{F8C4C359-7D92-4715-9E05-E05094B58B77}" presName="parentText" presStyleLbl="node1" presStyleIdx="2" presStyleCnt="7">
        <dgm:presLayoutVars>
          <dgm:chMax val="0"/>
          <dgm:bulletEnabled val="1"/>
        </dgm:presLayoutVars>
      </dgm:prSet>
      <dgm:spPr/>
    </dgm:pt>
    <dgm:pt modelId="{40204107-67E7-4D3F-BF39-2684F3903F75}" type="pres">
      <dgm:prSet presAssocID="{E479D1CE-F9B1-4935-9E53-7856C2E06736}" presName="spacer" presStyleCnt="0"/>
      <dgm:spPr/>
    </dgm:pt>
    <dgm:pt modelId="{9B22FBE6-1C5F-462F-AEA0-2E7AA17F6080}" type="pres">
      <dgm:prSet presAssocID="{ACF8CC73-6D76-4E51-8D7F-686E78B8CDEC}" presName="parentText" presStyleLbl="node1" presStyleIdx="3" presStyleCnt="7">
        <dgm:presLayoutVars>
          <dgm:chMax val="0"/>
          <dgm:bulletEnabled val="1"/>
        </dgm:presLayoutVars>
      </dgm:prSet>
      <dgm:spPr/>
    </dgm:pt>
    <dgm:pt modelId="{6ECDC6F5-55D3-456E-A966-73A73F5021D6}" type="pres">
      <dgm:prSet presAssocID="{9921BBDD-CC01-46C0-B688-82551054892F}" presName="spacer" presStyleCnt="0"/>
      <dgm:spPr/>
    </dgm:pt>
    <dgm:pt modelId="{ACA46046-6A84-4425-903B-51952D385688}" type="pres">
      <dgm:prSet presAssocID="{03FC4C22-FA78-4141-9B1B-E58D19F9DE06}" presName="parentText" presStyleLbl="node1" presStyleIdx="4" presStyleCnt="7">
        <dgm:presLayoutVars>
          <dgm:chMax val="0"/>
          <dgm:bulletEnabled val="1"/>
        </dgm:presLayoutVars>
      </dgm:prSet>
      <dgm:spPr/>
    </dgm:pt>
    <dgm:pt modelId="{08E1CD77-7F37-4264-93A5-C4908683200D}" type="pres">
      <dgm:prSet presAssocID="{0004EEAB-D0D9-4B93-B2CD-E7623DCF9F99}" presName="spacer" presStyleCnt="0"/>
      <dgm:spPr/>
    </dgm:pt>
    <dgm:pt modelId="{EF91E7AC-43AB-4F18-B316-B8F61CE01577}" type="pres">
      <dgm:prSet presAssocID="{0A594FA1-6ABA-4F41-8851-00D7AA39E005}" presName="parentText" presStyleLbl="node1" presStyleIdx="5" presStyleCnt="7">
        <dgm:presLayoutVars>
          <dgm:chMax val="0"/>
          <dgm:bulletEnabled val="1"/>
        </dgm:presLayoutVars>
      </dgm:prSet>
      <dgm:spPr/>
    </dgm:pt>
    <dgm:pt modelId="{C1E4A540-056C-4BB8-AC76-C03D739A54F8}" type="pres">
      <dgm:prSet presAssocID="{0F55B23B-4C23-4F8C-9ED7-4BC450CEEAE9}" presName="spacer" presStyleCnt="0"/>
      <dgm:spPr/>
    </dgm:pt>
    <dgm:pt modelId="{5A4D9E37-D4D6-49BF-8F2B-C171B43B3B6F}" type="pres">
      <dgm:prSet presAssocID="{45745477-7D6F-431C-929D-E09832FAF5A4}" presName="parentText" presStyleLbl="node1" presStyleIdx="6" presStyleCnt="7">
        <dgm:presLayoutVars>
          <dgm:chMax val="0"/>
          <dgm:bulletEnabled val="1"/>
        </dgm:presLayoutVars>
      </dgm:prSet>
      <dgm:spPr/>
    </dgm:pt>
  </dgm:ptLst>
  <dgm:cxnLst>
    <dgm:cxn modelId="{05F51C09-A82D-4A14-BAE5-F28289F8D107}" type="presOf" srcId="{03FC4C22-FA78-4141-9B1B-E58D19F9DE06}" destId="{ACA46046-6A84-4425-903B-51952D385688}" srcOrd="0" destOrd="0" presId="urn:microsoft.com/office/officeart/2005/8/layout/vList2"/>
    <dgm:cxn modelId="{F2BA1D35-2E8E-47DB-98E2-FC3837DD7D87}" type="presOf" srcId="{0A594FA1-6ABA-4F41-8851-00D7AA39E005}" destId="{EF91E7AC-43AB-4F18-B316-B8F61CE01577}" srcOrd="0" destOrd="0" presId="urn:microsoft.com/office/officeart/2005/8/layout/vList2"/>
    <dgm:cxn modelId="{F22D853F-4001-4100-92D4-D4A6D91DCC16}" srcId="{6DFE9D7D-70FB-4C03-8ED8-8BF73D4F0CEE}" destId="{45745477-7D6F-431C-929D-E09832FAF5A4}" srcOrd="6" destOrd="0" parTransId="{5DCA70AB-4DB5-4E80-A51E-524B30ECA00C}" sibTransId="{74EA59ED-B06C-41CA-92E3-57CC29303534}"/>
    <dgm:cxn modelId="{AD123963-B16C-43AA-9770-DA26C1B26D12}" srcId="{6DFE9D7D-70FB-4C03-8ED8-8BF73D4F0CEE}" destId="{03FC4C22-FA78-4141-9B1B-E58D19F9DE06}" srcOrd="4" destOrd="0" parTransId="{6C356ACB-F32F-48B5-A260-51125714DA55}" sibTransId="{0004EEAB-D0D9-4B93-B2CD-E7623DCF9F99}"/>
    <dgm:cxn modelId="{77E82E4C-5660-4A4F-ACA5-C5E5CA1C619A}" type="presOf" srcId="{ACF8CC73-6D76-4E51-8D7F-686E78B8CDEC}" destId="{9B22FBE6-1C5F-462F-AEA0-2E7AA17F6080}" srcOrd="0" destOrd="0" presId="urn:microsoft.com/office/officeart/2005/8/layout/vList2"/>
    <dgm:cxn modelId="{A408774F-55EA-4EF6-8C82-05384C937271}" type="presOf" srcId="{FC31B149-C94A-4891-A5C1-5513608712E4}" destId="{B10C8248-EBC8-4BBF-9324-3B407AFDC9ED}" srcOrd="0" destOrd="0" presId="urn:microsoft.com/office/officeart/2005/8/layout/vList2"/>
    <dgm:cxn modelId="{17D2957C-2605-4818-A1C4-BB7ADA7E2062}" type="presOf" srcId="{45745477-7D6F-431C-929D-E09832FAF5A4}" destId="{5A4D9E37-D4D6-49BF-8F2B-C171B43B3B6F}" srcOrd="0" destOrd="0" presId="urn:microsoft.com/office/officeart/2005/8/layout/vList2"/>
    <dgm:cxn modelId="{B761D27E-767D-40A7-AB8C-7252759A2383}" srcId="{6DFE9D7D-70FB-4C03-8ED8-8BF73D4F0CEE}" destId="{F8C4C359-7D92-4715-9E05-E05094B58B77}" srcOrd="2" destOrd="0" parTransId="{BD3E2A43-FA28-4CBA-959F-86036FCE65A6}" sibTransId="{E479D1CE-F9B1-4935-9E53-7856C2E06736}"/>
    <dgm:cxn modelId="{861F629C-8A3D-487B-B060-15B501AC1913}" type="presOf" srcId="{B1618EEF-B9C6-4FD4-9579-226036226C54}" destId="{DA6B9F84-2D06-43AD-A65A-2F5557FDD4AA}" srcOrd="0" destOrd="0" presId="urn:microsoft.com/office/officeart/2005/8/layout/vList2"/>
    <dgm:cxn modelId="{A7521B9D-165E-4E64-AA2E-9C62124721EE}" type="presOf" srcId="{6DFE9D7D-70FB-4C03-8ED8-8BF73D4F0CEE}" destId="{A58FE00D-C3FC-431A-BBE2-E6C49CC2DC95}" srcOrd="0" destOrd="0" presId="urn:microsoft.com/office/officeart/2005/8/layout/vList2"/>
    <dgm:cxn modelId="{4DFCBA9F-0760-455B-AC76-542FA35FEA01}" type="presOf" srcId="{F8C4C359-7D92-4715-9E05-E05094B58B77}" destId="{9E015E51-7B03-486B-8047-9A27BA43D8B8}" srcOrd="0" destOrd="0" presId="urn:microsoft.com/office/officeart/2005/8/layout/vList2"/>
    <dgm:cxn modelId="{0C146AB3-9037-4EC1-A0C3-C2FFF3E6DB8E}" srcId="{6DFE9D7D-70FB-4C03-8ED8-8BF73D4F0CEE}" destId="{FC31B149-C94A-4891-A5C1-5513608712E4}" srcOrd="0" destOrd="0" parTransId="{E6D40D9C-17D9-46B9-B0EF-30D8F22D378F}" sibTransId="{1F9A1A8C-F4ED-406A-803C-13DEA7911165}"/>
    <dgm:cxn modelId="{7DA842C3-6912-4BC6-8D34-8A3C7CC1028E}" srcId="{6DFE9D7D-70FB-4C03-8ED8-8BF73D4F0CEE}" destId="{0A594FA1-6ABA-4F41-8851-00D7AA39E005}" srcOrd="5" destOrd="0" parTransId="{133AE3E9-8ED2-4B38-9606-82B454127CC3}" sibTransId="{0F55B23B-4C23-4F8C-9ED7-4BC450CEEAE9}"/>
    <dgm:cxn modelId="{DB894BC6-EB6B-469D-8497-35147C4394E1}" srcId="{6DFE9D7D-70FB-4C03-8ED8-8BF73D4F0CEE}" destId="{ACF8CC73-6D76-4E51-8D7F-686E78B8CDEC}" srcOrd="3" destOrd="0" parTransId="{5375E4E4-D422-4E33-B7D5-DAC4653ED8F1}" sibTransId="{9921BBDD-CC01-46C0-B688-82551054892F}"/>
    <dgm:cxn modelId="{BFF35AEB-D523-4FC9-AC2A-F6F53876D100}" srcId="{6DFE9D7D-70FB-4C03-8ED8-8BF73D4F0CEE}" destId="{B1618EEF-B9C6-4FD4-9579-226036226C54}" srcOrd="1" destOrd="0" parTransId="{747C1740-CE29-4D7B-8F63-ED1239FF5D2C}" sibTransId="{A57B4D64-876C-4948-9582-622EF56F3DAE}"/>
    <dgm:cxn modelId="{89FBC1C2-CBBB-47AD-8B9B-062464A8CB89}" type="presParOf" srcId="{A58FE00D-C3FC-431A-BBE2-E6C49CC2DC95}" destId="{B10C8248-EBC8-4BBF-9324-3B407AFDC9ED}" srcOrd="0" destOrd="0" presId="urn:microsoft.com/office/officeart/2005/8/layout/vList2"/>
    <dgm:cxn modelId="{DA9DC10E-4638-45FA-A5A2-D09415BC7CEA}" type="presParOf" srcId="{A58FE00D-C3FC-431A-BBE2-E6C49CC2DC95}" destId="{EC053F1B-2FCE-4853-93AA-2BDF4D75EDBA}" srcOrd="1" destOrd="0" presId="urn:microsoft.com/office/officeart/2005/8/layout/vList2"/>
    <dgm:cxn modelId="{4511514A-3AFF-4615-A14B-79E639419B78}" type="presParOf" srcId="{A58FE00D-C3FC-431A-BBE2-E6C49CC2DC95}" destId="{DA6B9F84-2D06-43AD-A65A-2F5557FDD4AA}" srcOrd="2" destOrd="0" presId="urn:microsoft.com/office/officeart/2005/8/layout/vList2"/>
    <dgm:cxn modelId="{C86D7AFC-3745-49FC-A843-2E2CECABF1EC}" type="presParOf" srcId="{A58FE00D-C3FC-431A-BBE2-E6C49CC2DC95}" destId="{7C63DE3A-F5B6-47DB-BC66-11805636CD2A}" srcOrd="3" destOrd="0" presId="urn:microsoft.com/office/officeart/2005/8/layout/vList2"/>
    <dgm:cxn modelId="{9F5102AC-CE6F-4836-B181-C912E408BC54}" type="presParOf" srcId="{A58FE00D-C3FC-431A-BBE2-E6C49CC2DC95}" destId="{9E015E51-7B03-486B-8047-9A27BA43D8B8}" srcOrd="4" destOrd="0" presId="urn:microsoft.com/office/officeart/2005/8/layout/vList2"/>
    <dgm:cxn modelId="{D87D817C-D627-4B4A-9440-AE025BAD7ECD}" type="presParOf" srcId="{A58FE00D-C3FC-431A-BBE2-E6C49CC2DC95}" destId="{40204107-67E7-4D3F-BF39-2684F3903F75}" srcOrd="5" destOrd="0" presId="urn:microsoft.com/office/officeart/2005/8/layout/vList2"/>
    <dgm:cxn modelId="{29CCB9DB-7E0F-4FD2-B05D-CF00B2959924}" type="presParOf" srcId="{A58FE00D-C3FC-431A-BBE2-E6C49CC2DC95}" destId="{9B22FBE6-1C5F-462F-AEA0-2E7AA17F6080}" srcOrd="6" destOrd="0" presId="urn:microsoft.com/office/officeart/2005/8/layout/vList2"/>
    <dgm:cxn modelId="{35B80591-C36A-4F1F-891F-D459A16F3435}" type="presParOf" srcId="{A58FE00D-C3FC-431A-BBE2-E6C49CC2DC95}" destId="{6ECDC6F5-55D3-456E-A966-73A73F5021D6}" srcOrd="7" destOrd="0" presId="urn:microsoft.com/office/officeart/2005/8/layout/vList2"/>
    <dgm:cxn modelId="{1414912F-F791-44AF-9584-66F99E7C2736}" type="presParOf" srcId="{A58FE00D-C3FC-431A-BBE2-E6C49CC2DC95}" destId="{ACA46046-6A84-4425-903B-51952D385688}" srcOrd="8" destOrd="0" presId="urn:microsoft.com/office/officeart/2005/8/layout/vList2"/>
    <dgm:cxn modelId="{FD9E7FE0-B640-4B92-9587-43D414381689}" type="presParOf" srcId="{A58FE00D-C3FC-431A-BBE2-E6C49CC2DC95}" destId="{08E1CD77-7F37-4264-93A5-C4908683200D}" srcOrd="9" destOrd="0" presId="urn:microsoft.com/office/officeart/2005/8/layout/vList2"/>
    <dgm:cxn modelId="{6C27EC64-DBD8-4EEB-9699-E63868211869}" type="presParOf" srcId="{A58FE00D-C3FC-431A-BBE2-E6C49CC2DC95}" destId="{EF91E7AC-43AB-4F18-B316-B8F61CE01577}" srcOrd="10" destOrd="0" presId="urn:microsoft.com/office/officeart/2005/8/layout/vList2"/>
    <dgm:cxn modelId="{A4476748-2ACA-4C56-B6AC-2E72DA7B5643}" type="presParOf" srcId="{A58FE00D-C3FC-431A-BBE2-E6C49CC2DC95}" destId="{C1E4A540-056C-4BB8-AC76-C03D739A54F8}" srcOrd="11" destOrd="0" presId="urn:microsoft.com/office/officeart/2005/8/layout/vList2"/>
    <dgm:cxn modelId="{79E6F40C-BC77-4281-B1D3-3CAADC870A36}" type="presParOf" srcId="{A58FE00D-C3FC-431A-BBE2-E6C49CC2DC95}" destId="{5A4D9E37-D4D6-49BF-8F2B-C171B43B3B6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FE9D7D-70FB-4C03-8ED8-8BF73D4F0C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09871EA-D746-45FF-8E77-C051CD88E4DB}">
      <dgm:prSet/>
      <dgm:spPr/>
      <dgm:t>
        <a:bodyPr/>
        <a:lstStyle/>
        <a:p>
          <a:r>
            <a:rPr lang="tr-TR" dirty="0"/>
            <a:t>Gençlik ve Spor İl Müdürlüğü </a:t>
          </a:r>
        </a:p>
      </dgm:t>
    </dgm:pt>
    <dgm:pt modelId="{E6C2FE7F-0F06-41AC-AD65-AA34C48ADA2A}" type="parTrans" cxnId="{66194DC2-009C-4E5E-8496-370A97E9DD68}">
      <dgm:prSet/>
      <dgm:spPr/>
      <dgm:t>
        <a:bodyPr/>
        <a:lstStyle/>
        <a:p>
          <a:endParaRPr lang="tr-TR"/>
        </a:p>
      </dgm:t>
    </dgm:pt>
    <dgm:pt modelId="{E4DA01F4-AA9A-41B8-962E-CE8B23A63A19}" type="sibTrans" cxnId="{66194DC2-009C-4E5E-8496-370A97E9DD68}">
      <dgm:prSet/>
      <dgm:spPr/>
      <dgm:t>
        <a:bodyPr/>
        <a:lstStyle/>
        <a:p>
          <a:endParaRPr lang="tr-TR"/>
        </a:p>
      </dgm:t>
    </dgm:pt>
    <dgm:pt modelId="{DD8E03E1-370A-484F-A094-7C9F6A51FF25}">
      <dgm:prSet/>
      <dgm:spPr/>
      <dgm:t>
        <a:bodyPr/>
        <a:lstStyle/>
        <a:p>
          <a:r>
            <a:rPr lang="tr-TR" dirty="0"/>
            <a:t>İl Milli Eğitim Müdürlüğü </a:t>
          </a:r>
        </a:p>
      </dgm:t>
    </dgm:pt>
    <dgm:pt modelId="{03E591C9-4D52-4C01-9C95-1385C7CDA7BE}" type="parTrans" cxnId="{EA93AC80-F8E7-41CA-B63D-C43BC4D01E5C}">
      <dgm:prSet/>
      <dgm:spPr/>
      <dgm:t>
        <a:bodyPr/>
        <a:lstStyle/>
        <a:p>
          <a:endParaRPr lang="tr-TR"/>
        </a:p>
      </dgm:t>
    </dgm:pt>
    <dgm:pt modelId="{C8DA8544-574A-466C-B68C-8EDBD79A8D84}" type="sibTrans" cxnId="{EA93AC80-F8E7-41CA-B63D-C43BC4D01E5C}">
      <dgm:prSet/>
      <dgm:spPr/>
      <dgm:t>
        <a:bodyPr/>
        <a:lstStyle/>
        <a:p>
          <a:endParaRPr lang="tr-TR"/>
        </a:p>
      </dgm:t>
    </dgm:pt>
    <dgm:pt modelId="{9C465D5A-6237-476E-ADE2-C010EAAC4AD2}">
      <dgm:prSet/>
      <dgm:spPr/>
      <dgm:t>
        <a:bodyPr/>
        <a:lstStyle/>
        <a:p>
          <a:r>
            <a:rPr lang="tr-TR" dirty="0"/>
            <a:t>İl Kültür ve Turizm Müdürlüğü </a:t>
          </a:r>
        </a:p>
      </dgm:t>
    </dgm:pt>
    <dgm:pt modelId="{5286070C-69C3-45F1-A583-C29BEDBC79BA}" type="parTrans" cxnId="{08F0262D-CCA9-4663-80DB-C64861A4A0E5}">
      <dgm:prSet/>
      <dgm:spPr/>
      <dgm:t>
        <a:bodyPr/>
        <a:lstStyle/>
        <a:p>
          <a:endParaRPr lang="tr-TR"/>
        </a:p>
      </dgm:t>
    </dgm:pt>
    <dgm:pt modelId="{9D13C36C-C29C-4CCA-8916-81716809BD3D}" type="sibTrans" cxnId="{08F0262D-CCA9-4663-80DB-C64861A4A0E5}">
      <dgm:prSet/>
      <dgm:spPr/>
      <dgm:t>
        <a:bodyPr/>
        <a:lstStyle/>
        <a:p>
          <a:endParaRPr lang="tr-TR"/>
        </a:p>
      </dgm:t>
    </dgm:pt>
    <dgm:pt modelId="{2F7F5371-4424-4F97-BF2D-F127B412BAD0}">
      <dgm:prSet/>
      <dgm:spPr/>
      <dgm:t>
        <a:bodyPr/>
        <a:lstStyle/>
        <a:p>
          <a:r>
            <a:rPr lang="tr-TR" dirty="0"/>
            <a:t>Karacadağ Kalkınma Ajansı </a:t>
          </a:r>
        </a:p>
      </dgm:t>
    </dgm:pt>
    <dgm:pt modelId="{E1F19CAC-DB74-478D-A847-1143F1DC2171}" type="parTrans" cxnId="{0EC46C09-A577-4D06-9021-832EC6E7EEA0}">
      <dgm:prSet/>
      <dgm:spPr/>
      <dgm:t>
        <a:bodyPr/>
        <a:lstStyle/>
        <a:p>
          <a:endParaRPr lang="tr-TR"/>
        </a:p>
      </dgm:t>
    </dgm:pt>
    <dgm:pt modelId="{B06D822E-BA54-46DF-8C9C-9B66D300E78D}" type="sibTrans" cxnId="{0EC46C09-A577-4D06-9021-832EC6E7EEA0}">
      <dgm:prSet/>
      <dgm:spPr/>
      <dgm:t>
        <a:bodyPr/>
        <a:lstStyle/>
        <a:p>
          <a:endParaRPr lang="tr-TR"/>
        </a:p>
      </dgm:t>
    </dgm:pt>
    <dgm:pt modelId="{69DB60F9-2CAB-4DA7-A4BA-07DA8AB6A81E}">
      <dgm:prSet/>
      <dgm:spPr/>
      <dgm:t>
        <a:bodyPr/>
        <a:lstStyle/>
        <a:p>
          <a:r>
            <a:rPr lang="tr-TR" dirty="0"/>
            <a:t>GAP İdaresi Başkanlığı </a:t>
          </a:r>
        </a:p>
      </dgm:t>
    </dgm:pt>
    <dgm:pt modelId="{66C24AB4-D2ED-46F8-8C69-E4EC3B970942}" type="parTrans" cxnId="{C20C9519-53EB-4F5A-96B6-95BAF4C52A45}">
      <dgm:prSet/>
      <dgm:spPr/>
      <dgm:t>
        <a:bodyPr/>
        <a:lstStyle/>
        <a:p>
          <a:endParaRPr lang="tr-TR"/>
        </a:p>
      </dgm:t>
    </dgm:pt>
    <dgm:pt modelId="{12308695-EE94-4A26-886D-A4AE47B8DA47}" type="sibTrans" cxnId="{C20C9519-53EB-4F5A-96B6-95BAF4C52A45}">
      <dgm:prSet/>
      <dgm:spPr/>
      <dgm:t>
        <a:bodyPr/>
        <a:lstStyle/>
        <a:p>
          <a:endParaRPr lang="tr-TR"/>
        </a:p>
      </dgm:t>
    </dgm:pt>
    <dgm:pt modelId="{62966D15-F9AE-48B0-A0FB-AEB71558CE5E}">
      <dgm:prSet/>
      <dgm:spPr/>
      <dgm:t>
        <a:bodyPr/>
        <a:lstStyle/>
        <a:p>
          <a:r>
            <a:rPr lang="tr-TR"/>
            <a:t>Yeşilay</a:t>
          </a:r>
          <a:endParaRPr lang="tr-TR" b="1" dirty="0"/>
        </a:p>
      </dgm:t>
    </dgm:pt>
    <dgm:pt modelId="{BD0FE290-7210-4935-9074-DA0157AE7C48}" type="parTrans" cxnId="{D93007A0-A560-4038-8482-67627DE3D18B}">
      <dgm:prSet/>
      <dgm:spPr/>
      <dgm:t>
        <a:bodyPr/>
        <a:lstStyle/>
        <a:p>
          <a:endParaRPr lang="tr-TR"/>
        </a:p>
      </dgm:t>
    </dgm:pt>
    <dgm:pt modelId="{37B43504-D09F-4E79-A840-5A3FDB00FE59}" type="sibTrans" cxnId="{D93007A0-A560-4038-8482-67627DE3D18B}">
      <dgm:prSet/>
      <dgm:spPr/>
      <dgm:t>
        <a:bodyPr/>
        <a:lstStyle/>
        <a:p>
          <a:endParaRPr lang="tr-TR"/>
        </a:p>
      </dgm:t>
    </dgm:pt>
    <dgm:pt modelId="{A58FE00D-C3FC-431A-BBE2-E6C49CC2DC95}" type="pres">
      <dgm:prSet presAssocID="{6DFE9D7D-70FB-4C03-8ED8-8BF73D4F0CEE}" presName="linear" presStyleCnt="0">
        <dgm:presLayoutVars>
          <dgm:animLvl val="lvl"/>
          <dgm:resizeHandles val="exact"/>
        </dgm:presLayoutVars>
      </dgm:prSet>
      <dgm:spPr/>
    </dgm:pt>
    <dgm:pt modelId="{5005748C-0DC2-46AB-B255-13CE70713D7B}" type="pres">
      <dgm:prSet presAssocID="{809871EA-D746-45FF-8E77-C051CD88E4DB}" presName="parentText" presStyleLbl="node1" presStyleIdx="0" presStyleCnt="6">
        <dgm:presLayoutVars>
          <dgm:chMax val="0"/>
          <dgm:bulletEnabled val="1"/>
        </dgm:presLayoutVars>
      </dgm:prSet>
      <dgm:spPr/>
    </dgm:pt>
    <dgm:pt modelId="{5700AABF-5A86-4B99-BCC1-9388EF3C0F07}" type="pres">
      <dgm:prSet presAssocID="{E4DA01F4-AA9A-41B8-962E-CE8B23A63A19}" presName="spacer" presStyleCnt="0"/>
      <dgm:spPr/>
    </dgm:pt>
    <dgm:pt modelId="{E8C04EFA-C74E-4836-B5E8-6CBAA949B44B}" type="pres">
      <dgm:prSet presAssocID="{DD8E03E1-370A-484F-A094-7C9F6A51FF25}" presName="parentText" presStyleLbl="node1" presStyleIdx="1" presStyleCnt="6">
        <dgm:presLayoutVars>
          <dgm:chMax val="0"/>
          <dgm:bulletEnabled val="1"/>
        </dgm:presLayoutVars>
      </dgm:prSet>
      <dgm:spPr/>
    </dgm:pt>
    <dgm:pt modelId="{B35BF017-CA95-4780-B8D5-4DD9111BE601}" type="pres">
      <dgm:prSet presAssocID="{C8DA8544-574A-466C-B68C-8EDBD79A8D84}" presName="spacer" presStyleCnt="0"/>
      <dgm:spPr/>
    </dgm:pt>
    <dgm:pt modelId="{480D8C39-DA61-4957-B39E-01238909953F}" type="pres">
      <dgm:prSet presAssocID="{9C465D5A-6237-476E-ADE2-C010EAAC4AD2}" presName="parentText" presStyleLbl="node1" presStyleIdx="2" presStyleCnt="6">
        <dgm:presLayoutVars>
          <dgm:chMax val="0"/>
          <dgm:bulletEnabled val="1"/>
        </dgm:presLayoutVars>
      </dgm:prSet>
      <dgm:spPr/>
    </dgm:pt>
    <dgm:pt modelId="{586F62B4-A28A-4D7F-85FC-A28E8E201431}" type="pres">
      <dgm:prSet presAssocID="{9D13C36C-C29C-4CCA-8916-81716809BD3D}" presName="spacer" presStyleCnt="0"/>
      <dgm:spPr/>
    </dgm:pt>
    <dgm:pt modelId="{51AC74A8-C154-4816-A8CC-C248A4E5FA67}" type="pres">
      <dgm:prSet presAssocID="{2F7F5371-4424-4F97-BF2D-F127B412BAD0}" presName="parentText" presStyleLbl="node1" presStyleIdx="3" presStyleCnt="6">
        <dgm:presLayoutVars>
          <dgm:chMax val="0"/>
          <dgm:bulletEnabled val="1"/>
        </dgm:presLayoutVars>
      </dgm:prSet>
      <dgm:spPr/>
    </dgm:pt>
    <dgm:pt modelId="{6E2B1984-315D-49A9-B632-FFB3B6ADB752}" type="pres">
      <dgm:prSet presAssocID="{B06D822E-BA54-46DF-8C9C-9B66D300E78D}" presName="spacer" presStyleCnt="0"/>
      <dgm:spPr/>
    </dgm:pt>
    <dgm:pt modelId="{9A176412-572F-4324-AB71-2DF990A77998}" type="pres">
      <dgm:prSet presAssocID="{69DB60F9-2CAB-4DA7-A4BA-07DA8AB6A81E}" presName="parentText" presStyleLbl="node1" presStyleIdx="4" presStyleCnt="6">
        <dgm:presLayoutVars>
          <dgm:chMax val="0"/>
          <dgm:bulletEnabled val="1"/>
        </dgm:presLayoutVars>
      </dgm:prSet>
      <dgm:spPr/>
    </dgm:pt>
    <dgm:pt modelId="{4C43079C-C6A3-41D2-8357-18C34B8F3F3E}" type="pres">
      <dgm:prSet presAssocID="{12308695-EE94-4A26-886D-A4AE47B8DA47}" presName="spacer" presStyleCnt="0"/>
      <dgm:spPr/>
    </dgm:pt>
    <dgm:pt modelId="{B2AD3AC2-1B80-438F-84F2-074FB8E8E21F}" type="pres">
      <dgm:prSet presAssocID="{62966D15-F9AE-48B0-A0FB-AEB71558CE5E}" presName="parentText" presStyleLbl="node1" presStyleIdx="5" presStyleCnt="6">
        <dgm:presLayoutVars>
          <dgm:chMax val="0"/>
          <dgm:bulletEnabled val="1"/>
        </dgm:presLayoutVars>
      </dgm:prSet>
      <dgm:spPr/>
    </dgm:pt>
  </dgm:ptLst>
  <dgm:cxnLst>
    <dgm:cxn modelId="{0EC46C09-A577-4D06-9021-832EC6E7EEA0}" srcId="{6DFE9D7D-70FB-4C03-8ED8-8BF73D4F0CEE}" destId="{2F7F5371-4424-4F97-BF2D-F127B412BAD0}" srcOrd="3" destOrd="0" parTransId="{E1F19CAC-DB74-478D-A847-1143F1DC2171}" sibTransId="{B06D822E-BA54-46DF-8C9C-9B66D300E78D}"/>
    <dgm:cxn modelId="{FEF0B618-FF12-4416-85BD-F89A23DEB4C9}" type="presOf" srcId="{809871EA-D746-45FF-8E77-C051CD88E4DB}" destId="{5005748C-0DC2-46AB-B255-13CE70713D7B}" srcOrd="0" destOrd="0" presId="urn:microsoft.com/office/officeart/2005/8/layout/vList2"/>
    <dgm:cxn modelId="{C20C9519-53EB-4F5A-96B6-95BAF4C52A45}" srcId="{6DFE9D7D-70FB-4C03-8ED8-8BF73D4F0CEE}" destId="{69DB60F9-2CAB-4DA7-A4BA-07DA8AB6A81E}" srcOrd="4" destOrd="0" parTransId="{66C24AB4-D2ED-46F8-8C69-E4EC3B970942}" sibTransId="{12308695-EE94-4A26-886D-A4AE47B8DA47}"/>
    <dgm:cxn modelId="{776FF91A-2D33-4DB0-9777-80CB10A89AA4}" type="presOf" srcId="{DD8E03E1-370A-484F-A094-7C9F6A51FF25}" destId="{E8C04EFA-C74E-4836-B5E8-6CBAA949B44B}" srcOrd="0" destOrd="0" presId="urn:microsoft.com/office/officeart/2005/8/layout/vList2"/>
    <dgm:cxn modelId="{08F0262D-CCA9-4663-80DB-C64861A4A0E5}" srcId="{6DFE9D7D-70FB-4C03-8ED8-8BF73D4F0CEE}" destId="{9C465D5A-6237-476E-ADE2-C010EAAC4AD2}" srcOrd="2" destOrd="0" parTransId="{5286070C-69C3-45F1-A583-C29BEDBC79BA}" sibTransId="{9D13C36C-C29C-4CCA-8916-81716809BD3D}"/>
    <dgm:cxn modelId="{42D95965-5A42-4A0D-A45D-A902217AC67A}" type="presOf" srcId="{69DB60F9-2CAB-4DA7-A4BA-07DA8AB6A81E}" destId="{9A176412-572F-4324-AB71-2DF990A77998}" srcOrd="0" destOrd="0" presId="urn:microsoft.com/office/officeart/2005/8/layout/vList2"/>
    <dgm:cxn modelId="{59F47153-6AF3-45AE-9F70-8419849A8A12}" type="presOf" srcId="{9C465D5A-6237-476E-ADE2-C010EAAC4AD2}" destId="{480D8C39-DA61-4957-B39E-01238909953F}" srcOrd="0" destOrd="0" presId="urn:microsoft.com/office/officeart/2005/8/layout/vList2"/>
    <dgm:cxn modelId="{EA93AC80-F8E7-41CA-B63D-C43BC4D01E5C}" srcId="{6DFE9D7D-70FB-4C03-8ED8-8BF73D4F0CEE}" destId="{DD8E03E1-370A-484F-A094-7C9F6A51FF25}" srcOrd="1" destOrd="0" parTransId="{03E591C9-4D52-4C01-9C95-1385C7CDA7BE}" sibTransId="{C8DA8544-574A-466C-B68C-8EDBD79A8D84}"/>
    <dgm:cxn modelId="{3E932294-B0E7-40D3-814C-054C94A67D38}" type="presOf" srcId="{2F7F5371-4424-4F97-BF2D-F127B412BAD0}" destId="{51AC74A8-C154-4816-A8CC-C248A4E5FA67}" srcOrd="0" destOrd="0" presId="urn:microsoft.com/office/officeart/2005/8/layout/vList2"/>
    <dgm:cxn modelId="{A7521B9D-165E-4E64-AA2E-9C62124721EE}" type="presOf" srcId="{6DFE9D7D-70FB-4C03-8ED8-8BF73D4F0CEE}" destId="{A58FE00D-C3FC-431A-BBE2-E6C49CC2DC95}" srcOrd="0" destOrd="0" presId="urn:microsoft.com/office/officeart/2005/8/layout/vList2"/>
    <dgm:cxn modelId="{D93007A0-A560-4038-8482-67627DE3D18B}" srcId="{6DFE9D7D-70FB-4C03-8ED8-8BF73D4F0CEE}" destId="{62966D15-F9AE-48B0-A0FB-AEB71558CE5E}" srcOrd="5" destOrd="0" parTransId="{BD0FE290-7210-4935-9074-DA0157AE7C48}" sibTransId="{37B43504-D09F-4E79-A840-5A3FDB00FE59}"/>
    <dgm:cxn modelId="{7E0F74B9-7509-4044-8EF0-D132007AA646}" type="presOf" srcId="{62966D15-F9AE-48B0-A0FB-AEB71558CE5E}" destId="{B2AD3AC2-1B80-438F-84F2-074FB8E8E21F}" srcOrd="0" destOrd="0" presId="urn:microsoft.com/office/officeart/2005/8/layout/vList2"/>
    <dgm:cxn modelId="{66194DC2-009C-4E5E-8496-370A97E9DD68}" srcId="{6DFE9D7D-70FB-4C03-8ED8-8BF73D4F0CEE}" destId="{809871EA-D746-45FF-8E77-C051CD88E4DB}" srcOrd="0" destOrd="0" parTransId="{E6C2FE7F-0F06-41AC-AD65-AA34C48ADA2A}" sibTransId="{E4DA01F4-AA9A-41B8-962E-CE8B23A63A19}"/>
    <dgm:cxn modelId="{BD15D7F9-B9C9-418B-9DA9-A4F8DF33B882}" type="presParOf" srcId="{A58FE00D-C3FC-431A-BBE2-E6C49CC2DC95}" destId="{5005748C-0DC2-46AB-B255-13CE70713D7B}" srcOrd="0" destOrd="0" presId="urn:microsoft.com/office/officeart/2005/8/layout/vList2"/>
    <dgm:cxn modelId="{D82D86F4-7158-4B9E-B4EE-9AE58D22C72A}" type="presParOf" srcId="{A58FE00D-C3FC-431A-BBE2-E6C49CC2DC95}" destId="{5700AABF-5A86-4B99-BCC1-9388EF3C0F07}" srcOrd="1" destOrd="0" presId="urn:microsoft.com/office/officeart/2005/8/layout/vList2"/>
    <dgm:cxn modelId="{B723D934-2BCE-4D6A-958F-46B91ED6292D}" type="presParOf" srcId="{A58FE00D-C3FC-431A-BBE2-E6C49CC2DC95}" destId="{E8C04EFA-C74E-4836-B5E8-6CBAA949B44B}" srcOrd="2" destOrd="0" presId="urn:microsoft.com/office/officeart/2005/8/layout/vList2"/>
    <dgm:cxn modelId="{E967491E-1EA1-4793-ABE1-4B9BAA7AF1F4}" type="presParOf" srcId="{A58FE00D-C3FC-431A-BBE2-E6C49CC2DC95}" destId="{B35BF017-CA95-4780-B8D5-4DD9111BE601}" srcOrd="3" destOrd="0" presId="urn:microsoft.com/office/officeart/2005/8/layout/vList2"/>
    <dgm:cxn modelId="{9A771A81-7CD8-4259-88BD-20C958F2C196}" type="presParOf" srcId="{A58FE00D-C3FC-431A-BBE2-E6C49CC2DC95}" destId="{480D8C39-DA61-4957-B39E-01238909953F}" srcOrd="4" destOrd="0" presId="urn:microsoft.com/office/officeart/2005/8/layout/vList2"/>
    <dgm:cxn modelId="{DDAF4D85-0131-46C4-AAC2-6A9403328E12}" type="presParOf" srcId="{A58FE00D-C3FC-431A-BBE2-E6C49CC2DC95}" destId="{586F62B4-A28A-4D7F-85FC-A28E8E201431}" srcOrd="5" destOrd="0" presId="urn:microsoft.com/office/officeart/2005/8/layout/vList2"/>
    <dgm:cxn modelId="{5B907049-3981-430A-AB22-A1A13FD79CCA}" type="presParOf" srcId="{A58FE00D-C3FC-431A-BBE2-E6C49CC2DC95}" destId="{51AC74A8-C154-4816-A8CC-C248A4E5FA67}" srcOrd="6" destOrd="0" presId="urn:microsoft.com/office/officeart/2005/8/layout/vList2"/>
    <dgm:cxn modelId="{4C9C963D-B9A3-4BB1-9D38-4D6FD036FDE7}" type="presParOf" srcId="{A58FE00D-C3FC-431A-BBE2-E6C49CC2DC95}" destId="{6E2B1984-315D-49A9-B632-FFB3B6ADB752}" srcOrd="7" destOrd="0" presId="urn:microsoft.com/office/officeart/2005/8/layout/vList2"/>
    <dgm:cxn modelId="{55999658-391A-4188-9421-8A9022231892}" type="presParOf" srcId="{A58FE00D-C3FC-431A-BBE2-E6C49CC2DC95}" destId="{9A176412-572F-4324-AB71-2DF990A77998}" srcOrd="8" destOrd="0" presId="urn:microsoft.com/office/officeart/2005/8/layout/vList2"/>
    <dgm:cxn modelId="{9DFDD2C9-1F37-4008-836A-BA4852F6AFCD}" type="presParOf" srcId="{A58FE00D-C3FC-431A-BBE2-E6C49CC2DC95}" destId="{4C43079C-C6A3-41D2-8357-18C34B8F3F3E}" srcOrd="9" destOrd="0" presId="urn:microsoft.com/office/officeart/2005/8/layout/vList2"/>
    <dgm:cxn modelId="{276AF353-D270-48A9-99EC-EB4CF000D995}" type="presParOf" srcId="{A58FE00D-C3FC-431A-BBE2-E6C49CC2DC95}" destId="{B2AD3AC2-1B80-438F-84F2-074FB8E8E21F}"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8248-EBC8-4BBF-9324-3B407AFDC9ED}">
      <dsp:nvSpPr>
        <dsp:cNvPr id="0" name=""/>
        <dsp:cNvSpPr/>
      </dsp:nvSpPr>
      <dsp:spPr>
        <a:xfrm>
          <a:off x="0" y="67025"/>
          <a:ext cx="4938712"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Şanlıurfa Büyükşehir Belediyesi </a:t>
          </a:r>
        </a:p>
      </dsp:txBody>
      <dsp:txXfrm>
        <a:off x="24588" y="91613"/>
        <a:ext cx="4889536" cy="454509"/>
      </dsp:txXfrm>
    </dsp:sp>
    <dsp:sp modelId="{DA6B9F84-2D06-43AD-A65A-2F5557FDD4AA}">
      <dsp:nvSpPr>
        <dsp:cNvPr id="0" name=""/>
        <dsp:cNvSpPr/>
      </dsp:nvSpPr>
      <dsp:spPr>
        <a:xfrm>
          <a:off x="0" y="631190"/>
          <a:ext cx="4938712"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Kaymakamlıklar</a:t>
          </a:r>
        </a:p>
      </dsp:txBody>
      <dsp:txXfrm>
        <a:off x="24588" y="655778"/>
        <a:ext cx="4889536" cy="454509"/>
      </dsp:txXfrm>
    </dsp:sp>
    <dsp:sp modelId="{9E015E51-7B03-486B-8047-9A27BA43D8B8}">
      <dsp:nvSpPr>
        <dsp:cNvPr id="0" name=""/>
        <dsp:cNvSpPr/>
      </dsp:nvSpPr>
      <dsp:spPr>
        <a:xfrm>
          <a:off x="0" y="1195354"/>
          <a:ext cx="4938712"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Harran Üniversitesi</a:t>
          </a:r>
        </a:p>
      </dsp:txBody>
      <dsp:txXfrm>
        <a:off x="24588" y="1219942"/>
        <a:ext cx="4889536" cy="454509"/>
      </dsp:txXfrm>
    </dsp:sp>
    <dsp:sp modelId="{9B22FBE6-1C5F-462F-AEA0-2E7AA17F6080}">
      <dsp:nvSpPr>
        <dsp:cNvPr id="0" name=""/>
        <dsp:cNvSpPr/>
      </dsp:nvSpPr>
      <dsp:spPr>
        <a:xfrm>
          <a:off x="0" y="1759519"/>
          <a:ext cx="4938712"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Belediyeler</a:t>
          </a:r>
        </a:p>
      </dsp:txBody>
      <dsp:txXfrm>
        <a:off x="24588" y="1784107"/>
        <a:ext cx="4889536" cy="454509"/>
      </dsp:txXfrm>
    </dsp:sp>
    <dsp:sp modelId="{ACA46046-6A84-4425-903B-51952D385688}">
      <dsp:nvSpPr>
        <dsp:cNvPr id="0" name=""/>
        <dsp:cNvSpPr/>
      </dsp:nvSpPr>
      <dsp:spPr>
        <a:xfrm>
          <a:off x="0" y="2323685"/>
          <a:ext cx="4938712"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İl Müftülüğü</a:t>
          </a:r>
        </a:p>
      </dsp:txBody>
      <dsp:txXfrm>
        <a:off x="24588" y="2348273"/>
        <a:ext cx="4889536" cy="454509"/>
      </dsp:txXfrm>
    </dsp:sp>
    <dsp:sp modelId="{EF91E7AC-43AB-4F18-B316-B8F61CE01577}">
      <dsp:nvSpPr>
        <dsp:cNvPr id="0" name=""/>
        <dsp:cNvSpPr/>
      </dsp:nvSpPr>
      <dsp:spPr>
        <a:xfrm>
          <a:off x="0" y="2887850"/>
          <a:ext cx="4938712"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Aile ve Sosyal Hizmetler İl Müdürlüğü </a:t>
          </a:r>
        </a:p>
      </dsp:txBody>
      <dsp:txXfrm>
        <a:off x="24588" y="2912438"/>
        <a:ext cx="4889536" cy="454509"/>
      </dsp:txXfrm>
    </dsp:sp>
    <dsp:sp modelId="{5A4D9E37-D4D6-49BF-8F2B-C171B43B3B6F}">
      <dsp:nvSpPr>
        <dsp:cNvPr id="0" name=""/>
        <dsp:cNvSpPr/>
      </dsp:nvSpPr>
      <dsp:spPr>
        <a:xfrm>
          <a:off x="0" y="3452015"/>
          <a:ext cx="4938712" cy="5036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Çalışma ve İş Kurumu İl Müdürlüğü </a:t>
          </a:r>
        </a:p>
      </dsp:txBody>
      <dsp:txXfrm>
        <a:off x="24588" y="3476603"/>
        <a:ext cx="4889536" cy="454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5748C-0DC2-46AB-B255-13CE70713D7B}">
      <dsp:nvSpPr>
        <dsp:cNvPr id="0" name=""/>
        <dsp:cNvSpPr/>
      </dsp:nvSpPr>
      <dsp:spPr>
        <a:xfrm>
          <a:off x="0" y="32805"/>
          <a:ext cx="4937760" cy="5996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Gençlik ve Spor İl Müdürlüğü </a:t>
          </a:r>
        </a:p>
      </dsp:txBody>
      <dsp:txXfrm>
        <a:off x="29271" y="62076"/>
        <a:ext cx="4879218" cy="541083"/>
      </dsp:txXfrm>
    </dsp:sp>
    <dsp:sp modelId="{E8C04EFA-C74E-4836-B5E8-6CBAA949B44B}">
      <dsp:nvSpPr>
        <dsp:cNvPr id="0" name=""/>
        <dsp:cNvSpPr/>
      </dsp:nvSpPr>
      <dsp:spPr>
        <a:xfrm>
          <a:off x="0" y="704430"/>
          <a:ext cx="4937760" cy="5996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İl Milli Eğitim Müdürlüğü </a:t>
          </a:r>
        </a:p>
      </dsp:txBody>
      <dsp:txXfrm>
        <a:off x="29271" y="733701"/>
        <a:ext cx="4879218" cy="541083"/>
      </dsp:txXfrm>
    </dsp:sp>
    <dsp:sp modelId="{480D8C39-DA61-4957-B39E-01238909953F}">
      <dsp:nvSpPr>
        <dsp:cNvPr id="0" name=""/>
        <dsp:cNvSpPr/>
      </dsp:nvSpPr>
      <dsp:spPr>
        <a:xfrm>
          <a:off x="0" y="1376055"/>
          <a:ext cx="4937760" cy="5996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İl Kültür ve Turizm Müdürlüğü </a:t>
          </a:r>
        </a:p>
      </dsp:txBody>
      <dsp:txXfrm>
        <a:off x="29271" y="1405326"/>
        <a:ext cx="4879218" cy="541083"/>
      </dsp:txXfrm>
    </dsp:sp>
    <dsp:sp modelId="{51AC74A8-C154-4816-A8CC-C248A4E5FA67}">
      <dsp:nvSpPr>
        <dsp:cNvPr id="0" name=""/>
        <dsp:cNvSpPr/>
      </dsp:nvSpPr>
      <dsp:spPr>
        <a:xfrm>
          <a:off x="0" y="2047680"/>
          <a:ext cx="4937760" cy="5996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Karacadağ Kalkınma Ajansı </a:t>
          </a:r>
        </a:p>
      </dsp:txBody>
      <dsp:txXfrm>
        <a:off x="29271" y="2076951"/>
        <a:ext cx="4879218" cy="541083"/>
      </dsp:txXfrm>
    </dsp:sp>
    <dsp:sp modelId="{9A176412-572F-4324-AB71-2DF990A77998}">
      <dsp:nvSpPr>
        <dsp:cNvPr id="0" name=""/>
        <dsp:cNvSpPr/>
      </dsp:nvSpPr>
      <dsp:spPr>
        <a:xfrm>
          <a:off x="0" y="2719305"/>
          <a:ext cx="4937760" cy="5996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GAP İdaresi Başkanlığı </a:t>
          </a:r>
        </a:p>
      </dsp:txBody>
      <dsp:txXfrm>
        <a:off x="29271" y="2748576"/>
        <a:ext cx="4879218" cy="541083"/>
      </dsp:txXfrm>
    </dsp:sp>
    <dsp:sp modelId="{B2AD3AC2-1B80-438F-84F2-074FB8E8E21F}">
      <dsp:nvSpPr>
        <dsp:cNvPr id="0" name=""/>
        <dsp:cNvSpPr/>
      </dsp:nvSpPr>
      <dsp:spPr>
        <a:xfrm>
          <a:off x="0" y="3390930"/>
          <a:ext cx="4937760" cy="5996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Yeşilay</a:t>
          </a:r>
          <a:endParaRPr lang="tr-TR" sz="2500" b="1" kern="1200" dirty="0"/>
        </a:p>
      </dsp:txBody>
      <dsp:txXfrm>
        <a:off x="29271" y="3420201"/>
        <a:ext cx="4879218"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9AF10638-FAC0-9187-C00C-6D55D30BA528}"/>
              </a:ext>
            </a:extLst>
          </p:cNvPr>
          <p:cNvSpPr txBox="1"/>
          <p:nvPr userDrawn="1"/>
        </p:nvSpPr>
        <p:spPr>
          <a:xfrm>
            <a:off x="10844784" y="6455578"/>
            <a:ext cx="621792" cy="369332"/>
          </a:xfrm>
          <a:prstGeom prst="rect">
            <a:avLst/>
          </a:prstGeom>
          <a:noFill/>
        </p:spPr>
        <p:txBody>
          <a:bodyPr wrap="square" rtlCol="0">
            <a:spAutoFit/>
          </a:bodyPr>
          <a:lstStyle/>
          <a:p>
            <a:fld id="{DDA52B07-37FE-488E-B53E-D58F474EC424}" type="slidenum">
              <a:rPr lang="tr-TR" smtClean="0"/>
              <a:t>‹#›</a:t>
            </a:fld>
            <a:endParaRPr lang="tr-TR" dirty="0"/>
          </a:p>
        </p:txBody>
      </p:sp>
    </p:spTree>
    <p:extLst>
      <p:ext uri="{BB962C8B-B14F-4D97-AF65-F5344CB8AC3E}">
        <p14:creationId xmlns:p14="http://schemas.microsoft.com/office/powerpoint/2010/main" val="146125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777C9B5-2241-4D54-A3D2-320C4EC60434}" type="datetimeFigureOut">
              <a:rPr lang="tr-TR" smtClean="0"/>
              <a:t>25.12.2024</a:t>
            </a:fld>
            <a:endParaRPr lang="tr-T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FD7CF4A8-5445-4FC2-9407-2A78DE5627BD}" type="slidenum">
              <a:rPr lang="tr-TR" smtClean="0"/>
              <a:t>‹#›</a:t>
            </a:fld>
            <a:endParaRPr lang="tr-TR"/>
          </a:p>
        </p:txBody>
      </p:sp>
    </p:spTree>
    <p:extLst>
      <p:ext uri="{BB962C8B-B14F-4D97-AF65-F5344CB8AC3E}">
        <p14:creationId xmlns:p14="http://schemas.microsoft.com/office/powerpoint/2010/main" val="33886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777C9B5-2241-4D54-A3D2-320C4EC60434}" type="datetimeFigureOut">
              <a:rPr lang="tr-TR" smtClean="0"/>
              <a:t>25.12.2024</a:t>
            </a:fld>
            <a:endParaRPr lang="tr-T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FD7CF4A8-5445-4FC2-9407-2A78DE5627BD}" type="slidenum">
              <a:rPr lang="tr-TR" smtClean="0"/>
              <a:t>‹#›</a:t>
            </a:fld>
            <a:endParaRPr lang="tr-TR"/>
          </a:p>
        </p:txBody>
      </p:sp>
    </p:spTree>
    <p:extLst>
      <p:ext uri="{BB962C8B-B14F-4D97-AF65-F5344CB8AC3E}">
        <p14:creationId xmlns:p14="http://schemas.microsoft.com/office/powerpoint/2010/main" val="179869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777C9B5-2241-4D54-A3D2-320C4EC60434}" type="datetimeFigureOut">
              <a:rPr lang="tr-TR" smtClean="0"/>
              <a:t>25.12.2024</a:t>
            </a:fld>
            <a:endParaRPr lang="tr-T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FD7CF4A8-5445-4FC2-9407-2A78DE5627BD}" type="slidenum">
              <a:rPr lang="tr-TR" smtClean="0"/>
              <a:t>‹#›</a:t>
            </a:fld>
            <a:endParaRPr lang="tr-TR"/>
          </a:p>
        </p:txBody>
      </p:sp>
      <p:pic>
        <p:nvPicPr>
          <p:cNvPr id="7" name="Resim 6" descr="metin, grafik, grafik tasarım, poster içeren bir resim&#10;&#10;Açıklama otomatik olarak oluşturuldu">
            <a:extLst>
              <a:ext uri="{FF2B5EF4-FFF2-40B4-BE49-F238E27FC236}">
                <a16:creationId xmlns:a16="http://schemas.microsoft.com/office/drawing/2014/main" id="{D3326D5B-14B2-D276-076E-F3F3739119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355" y="511861"/>
            <a:ext cx="1208325" cy="1161491"/>
          </a:xfrm>
          <a:prstGeom prst="rect">
            <a:avLst/>
          </a:prstGeom>
        </p:spPr>
      </p:pic>
    </p:spTree>
    <p:extLst>
      <p:ext uri="{BB962C8B-B14F-4D97-AF65-F5344CB8AC3E}">
        <p14:creationId xmlns:p14="http://schemas.microsoft.com/office/powerpoint/2010/main" val="358776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777C9B5-2241-4D54-A3D2-320C4EC60434}" type="datetimeFigureOut">
              <a:rPr lang="tr-TR" smtClean="0"/>
              <a:t>25.12.2024</a:t>
            </a:fld>
            <a:endParaRPr lang="tr-T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FD7CF4A8-5445-4FC2-9407-2A78DE5627BD}"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80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777C9B5-2241-4D54-A3D2-320C4EC60434}" type="datetimeFigureOut">
              <a:rPr lang="tr-TR" smtClean="0"/>
              <a:t>25.12.2024</a:t>
            </a:fld>
            <a:endParaRPr lang="tr-T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FD7CF4A8-5445-4FC2-9407-2A78DE5627BD}" type="slidenum">
              <a:rPr lang="tr-TR" smtClean="0"/>
              <a:t>‹#›</a:t>
            </a:fld>
            <a:endParaRPr lang="tr-TR"/>
          </a:p>
        </p:txBody>
      </p:sp>
    </p:spTree>
    <p:extLst>
      <p:ext uri="{BB962C8B-B14F-4D97-AF65-F5344CB8AC3E}">
        <p14:creationId xmlns:p14="http://schemas.microsoft.com/office/powerpoint/2010/main" val="197356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8777C9B5-2241-4D54-A3D2-320C4EC60434}" type="datetimeFigureOut">
              <a:rPr lang="tr-TR" smtClean="0"/>
              <a:t>25.12.2024</a:t>
            </a:fld>
            <a:endParaRPr lang="tr-T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tr-TR"/>
          </a:p>
        </p:txBody>
      </p:sp>
      <p:sp>
        <p:nvSpPr>
          <p:cNvPr id="9" name="Slide Number Placeholder 8"/>
          <p:cNvSpPr>
            <a:spLocks noGrp="1"/>
          </p:cNvSpPr>
          <p:nvPr>
            <p:ph type="sldNum" sz="quarter" idx="12"/>
          </p:nvPr>
        </p:nvSpPr>
        <p:spPr/>
        <p:txBody>
          <a:bodyPr/>
          <a:lstStyle/>
          <a:p>
            <a:fld id="{FD7CF4A8-5445-4FC2-9407-2A78DE5627BD}" type="slidenum">
              <a:rPr lang="tr-TR" smtClean="0"/>
              <a:t>‹#›</a:t>
            </a:fld>
            <a:endParaRPr lang="tr-TR"/>
          </a:p>
        </p:txBody>
      </p:sp>
    </p:spTree>
    <p:extLst>
      <p:ext uri="{BB962C8B-B14F-4D97-AF65-F5344CB8AC3E}">
        <p14:creationId xmlns:p14="http://schemas.microsoft.com/office/powerpoint/2010/main" val="339806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8777C9B5-2241-4D54-A3D2-320C4EC60434}" type="datetimeFigureOut">
              <a:rPr lang="tr-TR" smtClean="0"/>
              <a:t>25.12.2024</a:t>
            </a:fld>
            <a:endParaRPr lang="tr-TR"/>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tr-TR"/>
          </a:p>
        </p:txBody>
      </p:sp>
      <p:sp>
        <p:nvSpPr>
          <p:cNvPr id="5" name="Slide Number Placeholder 4"/>
          <p:cNvSpPr>
            <a:spLocks noGrp="1"/>
          </p:cNvSpPr>
          <p:nvPr>
            <p:ph type="sldNum" sz="quarter" idx="12"/>
          </p:nvPr>
        </p:nvSpPr>
        <p:spPr/>
        <p:txBody>
          <a:bodyPr/>
          <a:lstStyle/>
          <a:p>
            <a:fld id="{FD7CF4A8-5445-4FC2-9407-2A78DE5627BD}" type="slidenum">
              <a:rPr lang="tr-TR" smtClean="0"/>
              <a:t>‹#›</a:t>
            </a:fld>
            <a:endParaRPr lang="tr-TR"/>
          </a:p>
        </p:txBody>
      </p:sp>
    </p:spTree>
    <p:extLst>
      <p:ext uri="{BB962C8B-B14F-4D97-AF65-F5344CB8AC3E}">
        <p14:creationId xmlns:p14="http://schemas.microsoft.com/office/powerpoint/2010/main" val="136127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8777C9B5-2241-4D54-A3D2-320C4EC60434}" type="datetimeFigureOut">
              <a:rPr lang="tr-TR" smtClean="0"/>
              <a:t>25.12.2024</a:t>
            </a:fld>
            <a:endParaRPr lang="tr-T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D7CF4A8-5445-4FC2-9407-2A78DE5627BD}" type="slidenum">
              <a:rPr lang="tr-TR" smtClean="0"/>
              <a:t>‹#›</a:t>
            </a:fld>
            <a:endParaRPr lang="tr-TR"/>
          </a:p>
        </p:txBody>
      </p:sp>
    </p:spTree>
    <p:extLst>
      <p:ext uri="{BB962C8B-B14F-4D97-AF65-F5344CB8AC3E}">
        <p14:creationId xmlns:p14="http://schemas.microsoft.com/office/powerpoint/2010/main" val="107635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8777C9B5-2241-4D54-A3D2-320C4EC60434}" type="datetimeFigureOut">
              <a:rPr lang="tr-TR" smtClean="0"/>
              <a:t>25.12.2024</a:t>
            </a:fld>
            <a:endParaRPr lang="tr-TR"/>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7CF4A8-5445-4FC2-9407-2A78DE5627BD}" type="slidenum">
              <a:rPr lang="tr-TR" smtClean="0"/>
              <a:t>‹#›</a:t>
            </a:fld>
            <a:endParaRPr lang="tr-TR"/>
          </a:p>
        </p:txBody>
      </p:sp>
    </p:spTree>
    <p:extLst>
      <p:ext uri="{BB962C8B-B14F-4D97-AF65-F5344CB8AC3E}">
        <p14:creationId xmlns:p14="http://schemas.microsoft.com/office/powerpoint/2010/main" val="172458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777C9B5-2241-4D54-A3D2-320C4EC60434}" type="datetimeFigureOut">
              <a:rPr lang="tr-TR" smtClean="0"/>
              <a:t>25.12.2024</a:t>
            </a:fld>
            <a:endParaRPr lang="tr-T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FD7CF4A8-5445-4FC2-9407-2A78DE5627BD}" type="slidenum">
              <a:rPr lang="tr-TR" smtClean="0"/>
              <a:t>‹#›</a:t>
            </a:fld>
            <a:endParaRPr lang="tr-TR"/>
          </a:p>
        </p:txBody>
      </p:sp>
    </p:spTree>
    <p:extLst>
      <p:ext uri="{BB962C8B-B14F-4D97-AF65-F5344CB8AC3E}">
        <p14:creationId xmlns:p14="http://schemas.microsoft.com/office/powerpoint/2010/main" val="404628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600">
                <a:solidFill>
                  <a:schemeClr val="tx1">
                    <a:lumMod val="95000"/>
                    <a:lumOff val="5000"/>
                  </a:schemeClr>
                </a:solidFill>
              </a:defRPr>
            </a:lvl1pPr>
          </a:lstStyle>
          <a:p>
            <a:fld id="{19475AB8-6832-44CD-93CD-9B62D04A8F6E}" type="slidenum">
              <a:rPr lang="tr-TR" smtClean="0"/>
              <a:pPr/>
              <a:t>‹#›</a:t>
            </a:fld>
            <a:endParaRPr lang="tr-T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12816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BE0DF619-84C6-C716-DD2D-D95CA20DA1E7}"/>
              </a:ext>
            </a:extLst>
          </p:cNvPr>
          <p:cNvSpPr>
            <a:spLocks noGrp="1"/>
          </p:cNvSpPr>
          <p:nvPr>
            <p:ph type="ctrTitle"/>
          </p:nvPr>
        </p:nvSpPr>
        <p:spPr/>
        <p:txBody>
          <a:bodyPr/>
          <a:lstStyle/>
          <a:p>
            <a:endParaRPr lang="tr-TR"/>
          </a:p>
        </p:txBody>
      </p:sp>
      <p:sp>
        <p:nvSpPr>
          <p:cNvPr id="11" name="Alt Başlık 10">
            <a:extLst>
              <a:ext uri="{FF2B5EF4-FFF2-40B4-BE49-F238E27FC236}">
                <a16:creationId xmlns:a16="http://schemas.microsoft.com/office/drawing/2014/main" id="{6A69A834-2FA5-41E4-E3F7-07B1E4615C14}"/>
              </a:ext>
            </a:extLst>
          </p:cNvPr>
          <p:cNvSpPr>
            <a:spLocks noGrp="1"/>
          </p:cNvSpPr>
          <p:nvPr>
            <p:ph type="subTitle" idx="1"/>
          </p:nvPr>
        </p:nvSpPr>
        <p:spPr/>
        <p:txBody>
          <a:bodyPr/>
          <a:lstStyle/>
          <a:p>
            <a:endParaRPr lang="tr-TR"/>
          </a:p>
        </p:txBody>
      </p:sp>
      <p:pic>
        <p:nvPicPr>
          <p:cNvPr id="13" name="Resim 12">
            <a:extLst>
              <a:ext uri="{FF2B5EF4-FFF2-40B4-BE49-F238E27FC236}">
                <a16:creationId xmlns:a16="http://schemas.microsoft.com/office/drawing/2014/main" id="{0C30535B-8D15-2A31-F1DB-D05A63DA8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56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492370" y="108274"/>
            <a:ext cx="3084844" cy="1691344"/>
          </a:xfrm>
        </p:spPr>
        <p:txBody>
          <a:bodyPr>
            <a:normAutofit/>
          </a:bodyPr>
          <a:lstStyle/>
          <a:p>
            <a:r>
              <a:rPr lang="tr-TR" sz="3600" dirty="0">
                <a:solidFill>
                  <a:srgbClr val="FFFFFF"/>
                </a:solidFill>
              </a:rPr>
              <a:t>Projeye Kimler Başvurabilir?</a:t>
            </a:r>
          </a:p>
        </p:txBody>
      </p:sp>
      <p:sp>
        <p:nvSpPr>
          <p:cNvPr id="3" name="İçerik Yer Tutucusu 2"/>
          <p:cNvSpPr>
            <a:spLocks noGrp="1"/>
          </p:cNvSpPr>
          <p:nvPr>
            <p:ph idx="1"/>
          </p:nvPr>
        </p:nvSpPr>
        <p:spPr>
          <a:xfrm>
            <a:off x="492371" y="1896893"/>
            <a:ext cx="3494428" cy="4416357"/>
          </a:xfrm>
        </p:spPr>
        <p:txBody>
          <a:bodyPr>
            <a:noAutofit/>
          </a:bodyPr>
          <a:lstStyle/>
          <a:p>
            <a:pPr marL="288000" indent="-288000">
              <a:buFont typeface="Wingdings" panose="05000000000000000000" pitchFamily="2" charset="2"/>
              <a:buChar char="Ø"/>
            </a:pPr>
            <a:r>
              <a:rPr lang="tr-TR" sz="2200" dirty="0">
                <a:solidFill>
                  <a:srgbClr val="FFFFFF"/>
                </a:solidFill>
              </a:rPr>
              <a:t>Kamu Kurum ve Kuruluşları ile Valilik Açık Kapı Birimi tarafından tespit edilen ve yönlendirilen bağımlı bireyler</a:t>
            </a:r>
          </a:p>
          <a:p>
            <a:pPr marL="288000" indent="-288000">
              <a:buFont typeface="Wingdings" panose="05000000000000000000" pitchFamily="2" charset="2"/>
              <a:buChar char="Ø"/>
            </a:pPr>
            <a:r>
              <a:rPr lang="tr-TR" sz="2200" dirty="0">
                <a:solidFill>
                  <a:srgbClr val="FFFFFF"/>
                </a:solidFill>
              </a:rPr>
              <a:t>Kendisi ya da 18 yaşının altında ise ailesiyle başvuru yapan bağımlı bireyler</a:t>
            </a:r>
          </a:p>
          <a:p>
            <a:pPr marL="288000" indent="-288000">
              <a:buFont typeface="Wingdings" panose="05000000000000000000" pitchFamily="2" charset="2"/>
              <a:buChar char="Ø"/>
            </a:pPr>
            <a:r>
              <a:rPr lang="tr-TR" sz="2200" dirty="0">
                <a:solidFill>
                  <a:srgbClr val="FFFFFF"/>
                </a:solidFill>
              </a:rPr>
              <a:t>Birey 18 yaş üstü, ailesine ve çevresine zarar veriyorsa ailesi tarafından başvurusu yapılan bağımlı bireyler.</a:t>
            </a:r>
          </a:p>
          <a:p>
            <a:pPr marL="0" indent="0">
              <a:buNone/>
            </a:pPr>
            <a:endParaRPr lang="tr-TR" sz="2200" dirty="0">
              <a:solidFill>
                <a:srgbClr val="FFFFFF"/>
              </a:solidFill>
            </a:endParaRPr>
          </a:p>
        </p:txBody>
      </p:sp>
      <p:pic>
        <p:nvPicPr>
          <p:cNvPr id="5" name="Resim 4" descr="çizgi film, giyim, kırpıntı çizim, çizim içeren bir resim&#10;&#10;Açıklama otomatik olarak oluşturuldu">
            <a:extLst>
              <a:ext uri="{FF2B5EF4-FFF2-40B4-BE49-F238E27FC236}">
                <a16:creationId xmlns:a16="http://schemas.microsoft.com/office/drawing/2014/main" id="{4E8EFEF5-EC18-CCF6-504E-F3C2C0E15B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03" r="13448" b="-1"/>
          <a:stretch/>
        </p:blipFill>
        <p:spPr>
          <a:xfrm>
            <a:off x="4075043" y="10"/>
            <a:ext cx="8111272" cy="6857990"/>
          </a:xfrm>
          <a:prstGeom prst="rect">
            <a:avLst/>
          </a:prstGeom>
        </p:spPr>
      </p:pic>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Metin kutusu 8">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10</a:t>
            </a:fld>
            <a:r>
              <a:rPr lang="tr-TR" dirty="0">
                <a:solidFill>
                  <a:schemeClr val="bg1">
                    <a:lumMod val="75000"/>
                  </a:schemeClr>
                </a:solidFill>
              </a:rPr>
              <a:t>/18</a:t>
            </a:r>
          </a:p>
        </p:txBody>
      </p:sp>
    </p:spTree>
    <p:extLst>
      <p:ext uri="{BB962C8B-B14F-4D97-AF65-F5344CB8AC3E}">
        <p14:creationId xmlns:p14="http://schemas.microsoft.com/office/powerpoint/2010/main" val="74062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9" name="Resim 18" descr="metin, çizim, sanat, kişi, şahıs içeren bir resim&#10;&#10;Açıklama otomatik olarak oluşturuldu">
            <a:extLst>
              <a:ext uri="{FF2B5EF4-FFF2-40B4-BE49-F238E27FC236}">
                <a16:creationId xmlns:a16="http://schemas.microsoft.com/office/drawing/2014/main" id="{F42F5BBD-4A26-1088-E4B9-7744CD1AC00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359" b="1641"/>
          <a:stretch/>
        </p:blipFill>
        <p:spPr>
          <a:xfrm>
            <a:off x="30490" y="0"/>
            <a:ext cx="12191980" cy="6857990"/>
          </a:xfrm>
          <a:prstGeom prst="rect">
            <a:avLst/>
          </a:prstGeom>
        </p:spPr>
      </p:pic>
      <p:cxnSp>
        <p:nvCxnSpPr>
          <p:cNvPr id="46" name="Straight Connector 45">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1097280" y="286603"/>
            <a:ext cx="10058400" cy="1450757"/>
          </a:xfrm>
        </p:spPr>
        <p:txBody>
          <a:bodyPr>
            <a:normAutofit/>
          </a:bodyPr>
          <a:lstStyle/>
          <a:p>
            <a:r>
              <a:rPr lang="tr-TR">
                <a:solidFill>
                  <a:schemeClr val="tx1"/>
                </a:solidFill>
              </a:rPr>
              <a:t>Süreçler:</a:t>
            </a:r>
          </a:p>
        </p:txBody>
      </p:sp>
      <p:sp>
        <p:nvSpPr>
          <p:cNvPr id="3" name="İçerik Yer Tutucusu 2"/>
          <p:cNvSpPr>
            <a:spLocks noGrp="1"/>
          </p:cNvSpPr>
          <p:nvPr>
            <p:ph idx="1"/>
          </p:nvPr>
        </p:nvSpPr>
        <p:spPr>
          <a:xfrm>
            <a:off x="2133601" y="1853756"/>
            <a:ext cx="10058400" cy="4023360"/>
          </a:xfrm>
        </p:spPr>
        <p:txBody>
          <a:bodyPr>
            <a:normAutofit/>
          </a:bodyPr>
          <a:lstStyle/>
          <a:p>
            <a:pPr marL="457200" indent="-457200">
              <a:buFont typeface="+mj-lt"/>
              <a:buAutoNum type="arabicPeriod"/>
            </a:pPr>
            <a:r>
              <a:rPr lang="tr-TR" sz="2400" dirty="0">
                <a:solidFill>
                  <a:schemeClr val="tx1"/>
                </a:solidFill>
              </a:rPr>
              <a:t>Danışmanlık Hizmeti</a:t>
            </a:r>
          </a:p>
          <a:p>
            <a:pPr marL="457200" indent="-457200">
              <a:buFont typeface="+mj-lt"/>
              <a:buAutoNum type="arabicPeriod"/>
            </a:pPr>
            <a:r>
              <a:rPr lang="tr-TR" sz="2400" dirty="0">
                <a:solidFill>
                  <a:schemeClr val="tx1"/>
                </a:solidFill>
              </a:rPr>
              <a:t>Tedavi</a:t>
            </a:r>
          </a:p>
          <a:p>
            <a:pPr marL="457200" indent="-457200">
              <a:buFont typeface="+mj-lt"/>
              <a:buAutoNum type="arabicPeriod"/>
            </a:pPr>
            <a:r>
              <a:rPr lang="tr-TR" sz="2400" dirty="0">
                <a:solidFill>
                  <a:schemeClr val="tx1"/>
                </a:solidFill>
              </a:rPr>
              <a:t>Rehabilitasyon</a:t>
            </a:r>
          </a:p>
          <a:p>
            <a:pPr marL="457200" indent="-457200">
              <a:buFont typeface="+mj-lt"/>
              <a:buAutoNum type="arabicPeriod"/>
            </a:pPr>
            <a:r>
              <a:rPr lang="tr-TR" sz="2400" dirty="0">
                <a:solidFill>
                  <a:schemeClr val="tx1"/>
                </a:solidFill>
              </a:rPr>
              <a:t>Sosyal Uyum</a:t>
            </a:r>
          </a:p>
          <a:p>
            <a:pPr marL="457200" indent="-457200">
              <a:buFont typeface="+mj-lt"/>
              <a:buAutoNum type="arabicPeriod"/>
            </a:pPr>
            <a:r>
              <a:rPr lang="tr-TR" sz="2400" dirty="0">
                <a:solidFill>
                  <a:schemeClr val="tx1"/>
                </a:solidFill>
              </a:rPr>
              <a:t>Meslek Edindirme ve İstihdamın Kolaylaştırılması Süreci</a:t>
            </a:r>
          </a:p>
          <a:p>
            <a:pPr marL="0" indent="0">
              <a:buNone/>
            </a:pPr>
            <a:endParaRPr lang="tr-TR" sz="2400" dirty="0">
              <a:solidFill>
                <a:schemeClr val="tx1"/>
              </a:solidFill>
            </a:endParaRPr>
          </a:p>
        </p:txBody>
      </p:sp>
      <p:sp>
        <p:nvSpPr>
          <p:cNvPr id="48" name="Rectangle 47">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B3A8118A-C575-418C-F55E-BFBBE5B750EB}"/>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solidFill>
                  <a:schemeClr val="bg1"/>
                </a:solidFill>
              </a:rPr>
              <a:pPr algn="ctr">
                <a:spcAft>
                  <a:spcPts val="600"/>
                </a:spcAft>
              </a:pPr>
              <a:t>11</a:t>
            </a:fld>
            <a:r>
              <a:rPr lang="tr-TR" dirty="0">
                <a:solidFill>
                  <a:schemeClr val="bg1">
                    <a:lumMod val="75000"/>
                    <a:lumOff val="25000"/>
                  </a:schemeClr>
                </a:solidFill>
              </a:rPr>
              <a:t>/18</a:t>
            </a:r>
          </a:p>
        </p:txBody>
      </p:sp>
    </p:spTree>
    <p:extLst>
      <p:ext uri="{BB962C8B-B14F-4D97-AF65-F5344CB8AC3E}">
        <p14:creationId xmlns:p14="http://schemas.microsoft.com/office/powerpoint/2010/main" val="199283629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59F1BCB5-51EC-453E-A3AC-83BA253C1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Resim 11" descr="pusula, cihaz, saat, siyah beyaz içeren bir resim&#10;&#10;Açıklama otomatik olarak oluşturuldu">
            <a:extLst>
              <a:ext uri="{FF2B5EF4-FFF2-40B4-BE49-F238E27FC236}">
                <a16:creationId xmlns:a16="http://schemas.microsoft.com/office/drawing/2014/main" id="{A97D3282-7D0C-877C-D011-7F75D86F4987}"/>
              </a:ext>
            </a:extLst>
          </p:cNvPr>
          <p:cNvPicPr>
            <a:picLocks noChangeAspect="1"/>
          </p:cNvPicPr>
          <p:nvPr/>
        </p:nvPicPr>
        <p:blipFill rotWithShape="1">
          <a:blip r:embed="rId2" cstate="print">
            <a:duotone>
              <a:prstClr val="black"/>
              <a:schemeClr val="tx2">
                <a:tint val="45000"/>
                <a:satMod val="400000"/>
              </a:schemeClr>
            </a:duotone>
            <a:alphaModFix amt="65000"/>
            <a:extLst>
              <a:ext uri="{28A0092B-C50C-407E-A947-70E740481C1C}">
                <a14:useLocalDpi xmlns:a14="http://schemas.microsoft.com/office/drawing/2010/main" val="0"/>
              </a:ext>
            </a:extLst>
          </a:blip>
          <a:srcRect l="9091" t="18959" b="12860"/>
          <a:stretch/>
        </p:blipFill>
        <p:spPr>
          <a:xfrm>
            <a:off x="20" y="10"/>
            <a:ext cx="12191980" cy="6857990"/>
          </a:xfrm>
          <a:prstGeom prst="rect">
            <a:avLst/>
          </a:prstGeom>
        </p:spPr>
      </p:pic>
      <p:sp>
        <p:nvSpPr>
          <p:cNvPr id="31" name="Rectangle 21">
            <a:extLst>
              <a:ext uri="{FF2B5EF4-FFF2-40B4-BE49-F238E27FC236}">
                <a16:creationId xmlns:a16="http://schemas.microsoft.com/office/drawing/2014/main" id="{4D2FB655-8D4C-47B7-B361-685D8F954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5124206" y="321014"/>
            <a:ext cx="6339840" cy="1465583"/>
          </a:xfrm>
        </p:spPr>
        <p:txBody>
          <a:bodyPr>
            <a:normAutofit/>
          </a:bodyPr>
          <a:lstStyle/>
          <a:p>
            <a:r>
              <a:rPr lang="tr-TR" sz="4000" dirty="0">
                <a:solidFill>
                  <a:srgbClr val="FFFFFF"/>
                </a:solidFill>
              </a:rPr>
              <a:t>Bağımlı Birey Nasıl Yönlendirilecek?</a:t>
            </a:r>
          </a:p>
        </p:txBody>
      </p:sp>
      <p:sp>
        <p:nvSpPr>
          <p:cNvPr id="5" name="Dikdörtgen: Köşeleri Yuvarlatılmış 4">
            <a:extLst>
              <a:ext uri="{FF2B5EF4-FFF2-40B4-BE49-F238E27FC236}">
                <a16:creationId xmlns:a16="http://schemas.microsoft.com/office/drawing/2014/main" id="{F4230457-0CFC-012C-FBDF-DA96C0B8F555}"/>
              </a:ext>
            </a:extLst>
          </p:cNvPr>
          <p:cNvSpPr/>
          <p:nvPr/>
        </p:nvSpPr>
        <p:spPr>
          <a:xfrm>
            <a:off x="5011483" y="1899138"/>
            <a:ext cx="6494025" cy="2082019"/>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 name="Rectangle 23">
            <a:extLst>
              <a:ext uri="{FF2B5EF4-FFF2-40B4-BE49-F238E27FC236}">
                <a16:creationId xmlns:a16="http://schemas.microsoft.com/office/drawing/2014/main" id="{9A40FD11-793E-4A29-8EA9-FCD4BDC51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ikdörtgen: Köşeleri Yuvarlatılmış 5">
            <a:extLst>
              <a:ext uri="{FF2B5EF4-FFF2-40B4-BE49-F238E27FC236}">
                <a16:creationId xmlns:a16="http://schemas.microsoft.com/office/drawing/2014/main" id="{46D32E37-E64A-5A33-9E49-5646DF4F7A30}"/>
              </a:ext>
            </a:extLst>
          </p:cNvPr>
          <p:cNvSpPr/>
          <p:nvPr/>
        </p:nvSpPr>
        <p:spPr>
          <a:xfrm>
            <a:off x="4970021" y="4093699"/>
            <a:ext cx="6494025" cy="2307832"/>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 name="İçerik Yer Tutucusu 3">
            <a:extLst>
              <a:ext uri="{FF2B5EF4-FFF2-40B4-BE49-F238E27FC236}">
                <a16:creationId xmlns:a16="http://schemas.microsoft.com/office/drawing/2014/main" id="{9F6C79B6-2CEB-F2C2-CFA0-3DFB3F595E83}"/>
              </a:ext>
            </a:extLst>
          </p:cNvPr>
          <p:cNvSpPr>
            <a:spLocks noGrp="1"/>
          </p:cNvSpPr>
          <p:nvPr>
            <p:ph idx="1"/>
          </p:nvPr>
        </p:nvSpPr>
        <p:spPr>
          <a:xfrm>
            <a:off x="5124206" y="2166424"/>
            <a:ext cx="6031475" cy="4168900"/>
          </a:xfrm>
        </p:spPr>
        <p:txBody>
          <a:bodyPr>
            <a:noAutofit/>
          </a:bodyPr>
          <a:lstStyle/>
          <a:p>
            <a:pPr algn="just"/>
            <a:r>
              <a:rPr lang="tr-TR" sz="2200" b="1" dirty="0"/>
              <a:t>İlk Görüşmesi Yapılan Bağımlı Birey;</a:t>
            </a:r>
            <a:r>
              <a:rPr lang="tr-TR" sz="2200" dirty="0"/>
              <a:t> gönüllü tedavi kapsamında ise AMATEM ve </a:t>
            </a:r>
            <a:r>
              <a:rPr lang="tr-TR" sz="2200" dirty="0" err="1"/>
              <a:t>ÇEMATEM’e</a:t>
            </a:r>
            <a:r>
              <a:rPr lang="tr-TR" sz="2200" dirty="0"/>
              <a:t> randevuyla yönlendirmesi yapılır. Bu yönlendirmede yaş aralığı esas alınır. 12-18 yaş aralığı </a:t>
            </a:r>
            <a:r>
              <a:rPr lang="tr-TR" sz="2200" dirty="0" err="1"/>
              <a:t>ÇEMATEM’e</a:t>
            </a:r>
            <a:r>
              <a:rPr lang="tr-TR" sz="2200" dirty="0"/>
              <a:t>, 18 yaş üstü AMATEM’e yönlendirilir.</a:t>
            </a:r>
          </a:p>
          <a:p>
            <a:endParaRPr lang="tr-TR" sz="2200" dirty="0"/>
          </a:p>
          <a:p>
            <a:pPr algn="just"/>
            <a:r>
              <a:rPr lang="tr-TR" sz="2200" b="1" dirty="0"/>
              <a:t>Zorunlu Tedavi Kapsamında Başvuran Bağımlı Birey;  </a:t>
            </a:r>
            <a:r>
              <a:rPr lang="tr-TR" sz="2200" dirty="0"/>
              <a:t>zorunlu tedavi ile ilgili bilgi  yakınına verilerek dilekçesi ile beraber vasi kararı için Sulh Hukuk Mahkemesi’ne yönlendirilir. Zorunlu tedavisi tamamlanan hastalar da</a:t>
            </a:r>
            <a:r>
              <a:rPr lang="tr-TR" sz="2200" b="1" dirty="0"/>
              <a:t> </a:t>
            </a:r>
            <a:r>
              <a:rPr lang="tr-TR" sz="2200" dirty="0"/>
              <a:t>takibi yapan hekimin kanaati doğrultusunda sürece dâhil edilebilir.</a:t>
            </a:r>
            <a:endParaRPr lang="en-US" sz="2200" dirty="0"/>
          </a:p>
          <a:p>
            <a:endParaRPr lang="tr-TR" sz="2200" dirty="0"/>
          </a:p>
        </p:txBody>
      </p:sp>
      <p:sp>
        <p:nvSpPr>
          <p:cNvPr id="3" name="Metin kutusu 2">
            <a:extLst>
              <a:ext uri="{FF2B5EF4-FFF2-40B4-BE49-F238E27FC236}">
                <a16:creationId xmlns:a16="http://schemas.microsoft.com/office/drawing/2014/main" id="{39079445-B53A-05DE-E5C2-474B217AC6CB}"/>
              </a:ext>
            </a:extLst>
          </p:cNvPr>
          <p:cNvSpPr txBox="1"/>
          <p:nvPr/>
        </p:nvSpPr>
        <p:spPr>
          <a:xfrm>
            <a:off x="11266576"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solidFill>
                  <a:schemeClr val="bg1"/>
                </a:solidFill>
              </a:rPr>
              <a:pPr algn="ctr">
                <a:spcAft>
                  <a:spcPts val="600"/>
                </a:spcAft>
              </a:pPr>
              <a:t>12</a:t>
            </a:fld>
            <a:r>
              <a:rPr lang="tr-TR" dirty="0">
                <a:solidFill>
                  <a:schemeClr val="bg1">
                    <a:lumMod val="75000"/>
                    <a:lumOff val="25000"/>
                  </a:schemeClr>
                </a:solidFill>
              </a:rPr>
              <a:t>/18</a:t>
            </a:r>
          </a:p>
        </p:txBody>
      </p:sp>
    </p:spTree>
    <p:extLst>
      <p:ext uri="{BB962C8B-B14F-4D97-AF65-F5344CB8AC3E}">
        <p14:creationId xmlns:p14="http://schemas.microsoft.com/office/powerpoint/2010/main" val="2314820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5181601" y="634946"/>
            <a:ext cx="6368142" cy="1450757"/>
          </a:xfrm>
        </p:spPr>
        <p:txBody>
          <a:bodyPr>
            <a:normAutofit/>
          </a:bodyPr>
          <a:lstStyle/>
          <a:p>
            <a:r>
              <a:rPr lang="tr-TR" sz="3600" dirty="0"/>
              <a:t>Tedavi Süreci Nasıl İlerleyecek?</a:t>
            </a:r>
          </a:p>
        </p:txBody>
      </p:sp>
      <p:pic>
        <p:nvPicPr>
          <p:cNvPr id="5" name="Picture 4" descr="Stetoskop">
            <a:extLst>
              <a:ext uri="{FF2B5EF4-FFF2-40B4-BE49-F238E27FC236}">
                <a16:creationId xmlns:a16="http://schemas.microsoft.com/office/drawing/2014/main" id="{2A5AFAC0-23CD-1A08-6151-EDD6F6003EA1}"/>
              </a:ext>
            </a:extLst>
          </p:cNvPr>
          <p:cNvPicPr>
            <a:picLocks noChangeAspect="1"/>
          </p:cNvPicPr>
          <p:nvPr/>
        </p:nvPicPr>
        <p:blipFill rotWithShape="1">
          <a:blip r:embed="rId2"/>
          <a:srcRect l="30153" r="24627"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81601" y="2198914"/>
            <a:ext cx="6368142" cy="3670180"/>
          </a:xfrm>
        </p:spPr>
        <p:txBody>
          <a:bodyPr>
            <a:normAutofit/>
          </a:bodyPr>
          <a:lstStyle/>
          <a:p>
            <a:pPr marL="457200" indent="-457200" algn="just">
              <a:buFont typeface="+mj-lt"/>
              <a:buAutoNum type="arabicPeriod"/>
            </a:pPr>
            <a:r>
              <a:rPr lang="tr-TR" sz="2200" b="1" dirty="0"/>
              <a:t>Birey, ayaktan tedaviye yönlendirilirse; </a:t>
            </a:r>
            <a:r>
              <a:rPr lang="tr-TR" sz="2200" dirty="0"/>
              <a:t>Bireyin AMATEM veya </a:t>
            </a:r>
            <a:r>
              <a:rPr lang="tr-TR" sz="2200" dirty="0" err="1"/>
              <a:t>ÇEMATEM’deki</a:t>
            </a:r>
            <a:r>
              <a:rPr lang="tr-TR" sz="2200" dirty="0"/>
              <a:t> tedavi süreci, Bağımlılık ile Mücadele Birimi tarafından takip edilir ve kişi bu süreç boyunca en az haftada bir yapılacak olan motivasyonel görüşmelerle desteklenir.</a:t>
            </a:r>
          </a:p>
          <a:p>
            <a:pPr marL="457200" indent="-457200" algn="just">
              <a:buFont typeface="+mj-lt"/>
              <a:buAutoNum type="arabicPeriod"/>
            </a:pPr>
            <a:r>
              <a:rPr lang="tr-TR" sz="2200" b="1" dirty="0"/>
              <a:t>Birey, yatarak tedaviye yönlendirilirse; </a:t>
            </a:r>
            <a:r>
              <a:rPr lang="tr-TR" sz="2200" dirty="0"/>
              <a:t>AMATEM veya </a:t>
            </a:r>
            <a:r>
              <a:rPr lang="tr-TR" sz="2200" dirty="0" err="1"/>
              <a:t>ÇEMATEM’de</a:t>
            </a:r>
            <a:r>
              <a:rPr lang="tr-TR" sz="2200" dirty="0"/>
              <a:t> yatışı sağlanır. Bağımlılık ile Mücadele Biriminde görevli psikologlar ile başvuranın tıbbi tedavisini yapan uzman hekimler, başvuran hakkında süreç değerlendirme görüşmelerini haftada bir kez yaparlar.</a:t>
            </a:r>
          </a:p>
          <a:p>
            <a:pPr marL="457200" indent="-457200" algn="just">
              <a:buFont typeface="+mj-lt"/>
              <a:buAutoNum type="arabicPeriod"/>
            </a:pPr>
            <a:endParaRPr lang="tr-TR" sz="2200" dirty="0"/>
          </a:p>
          <a:p>
            <a:pPr marL="457200" indent="-457200" algn="just">
              <a:buFont typeface="+mj-lt"/>
              <a:buAutoNum type="arabicPeriod"/>
            </a:pPr>
            <a:endParaRPr lang="tr-TR" sz="2200" dirty="0"/>
          </a:p>
        </p:txBody>
      </p:sp>
      <p:sp>
        <p:nvSpPr>
          <p:cNvPr id="10" name="Metin kutusu 9">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13</a:t>
            </a:fld>
            <a:r>
              <a:rPr lang="tr-TR" dirty="0">
                <a:solidFill>
                  <a:schemeClr val="bg1">
                    <a:lumMod val="75000"/>
                  </a:schemeClr>
                </a:solidFill>
              </a:rPr>
              <a:t>/18</a:t>
            </a:r>
          </a:p>
        </p:txBody>
      </p:sp>
    </p:spTree>
    <p:extLst>
      <p:ext uri="{BB962C8B-B14F-4D97-AF65-F5344CB8AC3E}">
        <p14:creationId xmlns:p14="http://schemas.microsoft.com/office/powerpoint/2010/main" val="258944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5">
            <a:extLst>
              <a:ext uri="{FF2B5EF4-FFF2-40B4-BE49-F238E27FC236}">
                <a16:creationId xmlns:a16="http://schemas.microsoft.com/office/drawing/2014/main" id="{B80045BC-58DB-469C-8997-6C0C16B17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3A771DE0-5C78-C84F-49B3-32C9946E06CE}"/>
              </a:ext>
            </a:extLst>
          </p:cNvPr>
          <p:cNvSpPr>
            <a:spLocks noGrp="1"/>
          </p:cNvSpPr>
          <p:nvPr>
            <p:ph type="title"/>
          </p:nvPr>
        </p:nvSpPr>
        <p:spPr>
          <a:xfrm>
            <a:off x="7859485" y="634946"/>
            <a:ext cx="3690257" cy="1450757"/>
          </a:xfrm>
        </p:spPr>
        <p:txBody>
          <a:bodyPr>
            <a:normAutofit/>
          </a:bodyPr>
          <a:lstStyle/>
          <a:p>
            <a:r>
              <a:rPr lang="tr-TR" sz="3400" dirty="0"/>
              <a:t>Rehabilitasyon Süreci Nasıl Olacak?</a:t>
            </a:r>
          </a:p>
        </p:txBody>
      </p:sp>
      <p:pic>
        <p:nvPicPr>
          <p:cNvPr id="2" name="Resim 1" descr="kişi, şahıs, çivi, parmak, iç mekan içeren bir resim&#10;&#10;Açıklama otomatik olarak oluşturuldu">
            <a:extLst>
              <a:ext uri="{FF2B5EF4-FFF2-40B4-BE49-F238E27FC236}">
                <a16:creationId xmlns:a16="http://schemas.microsoft.com/office/drawing/2014/main" id="{1D864A39-E21F-BA07-D65A-EBC2E0341F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27" r="4084" b="-1"/>
          <a:stretch/>
        </p:blipFill>
        <p:spPr>
          <a:xfrm>
            <a:off x="633999" y="640081"/>
            <a:ext cx="6909801" cy="5314406"/>
          </a:xfrm>
          <a:prstGeom prst="rect">
            <a:avLst/>
          </a:prstGeom>
        </p:spPr>
      </p:pic>
      <p:cxnSp>
        <p:nvCxnSpPr>
          <p:cNvPr id="75" name="Straight Connector 67">
            <a:extLst>
              <a:ext uri="{FF2B5EF4-FFF2-40B4-BE49-F238E27FC236}">
                <a16:creationId xmlns:a16="http://schemas.microsoft.com/office/drawing/2014/main" id="{83EF6BB5-A95D-4C59-808C-3B64F444F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İçerik Yer Tutucusu 4">
            <a:extLst>
              <a:ext uri="{FF2B5EF4-FFF2-40B4-BE49-F238E27FC236}">
                <a16:creationId xmlns:a16="http://schemas.microsoft.com/office/drawing/2014/main" id="{142193BB-12F4-49C0-F71C-AF948F725E04}"/>
              </a:ext>
            </a:extLst>
          </p:cNvPr>
          <p:cNvSpPr>
            <a:spLocks noGrp="1"/>
          </p:cNvSpPr>
          <p:nvPr>
            <p:ph idx="1"/>
          </p:nvPr>
        </p:nvSpPr>
        <p:spPr>
          <a:xfrm>
            <a:off x="7859485" y="2198913"/>
            <a:ext cx="3690257" cy="2415289"/>
          </a:xfrm>
        </p:spPr>
        <p:txBody>
          <a:bodyPr>
            <a:noAutofit/>
          </a:bodyPr>
          <a:lstStyle/>
          <a:p>
            <a:pPr algn="just"/>
            <a:r>
              <a:rPr lang="tr-TR" sz="2400" dirty="0"/>
              <a:t>Tedavi süreci tamamlanan bireye  uyum sürecinde iken Bağımlılık Mücadele Birimi tarafından, kişinin ilgi alanı ve istekleri doğrultusunda belirlenen  faaliyet planı uygulanır.</a:t>
            </a:r>
          </a:p>
        </p:txBody>
      </p:sp>
      <p:sp>
        <p:nvSpPr>
          <p:cNvPr id="76" name="Rectangle 69">
            <a:extLst>
              <a:ext uri="{FF2B5EF4-FFF2-40B4-BE49-F238E27FC236}">
                <a16:creationId xmlns:a16="http://schemas.microsoft.com/office/drawing/2014/main" id="{150BDA68-EBDD-443C-9B6B-03CA14AF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 name="Rectangle 71">
            <a:extLst>
              <a:ext uri="{FF2B5EF4-FFF2-40B4-BE49-F238E27FC236}">
                <a16:creationId xmlns:a16="http://schemas.microsoft.com/office/drawing/2014/main" id="{00C07DB3-666C-4A9D-81CE-83B435F95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0" name="Metin kutusu 9">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14</a:t>
            </a:fld>
            <a:r>
              <a:rPr lang="tr-TR" dirty="0">
                <a:solidFill>
                  <a:schemeClr val="bg1">
                    <a:lumMod val="75000"/>
                  </a:schemeClr>
                </a:solidFill>
              </a:rPr>
              <a:t>/18</a:t>
            </a:r>
          </a:p>
        </p:txBody>
      </p:sp>
    </p:spTree>
    <p:extLst>
      <p:ext uri="{BB962C8B-B14F-4D97-AF65-F5344CB8AC3E}">
        <p14:creationId xmlns:p14="http://schemas.microsoft.com/office/powerpoint/2010/main" val="364922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Başlık 2">
            <a:extLst>
              <a:ext uri="{FF2B5EF4-FFF2-40B4-BE49-F238E27FC236}">
                <a16:creationId xmlns:a16="http://schemas.microsoft.com/office/drawing/2014/main" id="{E88595AF-675C-9EAC-2A2D-3CF9D8BDB2B9}"/>
              </a:ext>
            </a:extLst>
          </p:cNvPr>
          <p:cNvSpPr>
            <a:spLocks noGrp="1"/>
          </p:cNvSpPr>
          <p:nvPr>
            <p:ph type="title"/>
          </p:nvPr>
        </p:nvSpPr>
        <p:spPr>
          <a:xfrm>
            <a:off x="492370" y="879720"/>
            <a:ext cx="3084844" cy="2103875"/>
          </a:xfrm>
        </p:spPr>
        <p:txBody>
          <a:bodyPr>
            <a:normAutofit/>
          </a:bodyPr>
          <a:lstStyle/>
          <a:p>
            <a:r>
              <a:rPr lang="tr-TR" sz="3100" dirty="0">
                <a:solidFill>
                  <a:srgbClr val="FFFFFF"/>
                </a:solidFill>
              </a:rPr>
              <a:t>Meslek Edindirme ve İstihdamın Kolaylaştırılması Nasıl Olacak?</a:t>
            </a:r>
          </a:p>
        </p:txBody>
      </p:sp>
      <p:sp>
        <p:nvSpPr>
          <p:cNvPr id="4" name="İçerik Yer Tutucusu 3">
            <a:extLst>
              <a:ext uri="{FF2B5EF4-FFF2-40B4-BE49-F238E27FC236}">
                <a16:creationId xmlns:a16="http://schemas.microsoft.com/office/drawing/2014/main" id="{8BA964A3-F678-BF64-85B5-09A4C54D9E70}"/>
              </a:ext>
            </a:extLst>
          </p:cNvPr>
          <p:cNvSpPr>
            <a:spLocks noGrp="1"/>
          </p:cNvSpPr>
          <p:nvPr>
            <p:ph idx="1"/>
          </p:nvPr>
        </p:nvSpPr>
        <p:spPr>
          <a:xfrm>
            <a:off x="492371" y="3016685"/>
            <a:ext cx="3084843" cy="3335519"/>
          </a:xfrm>
        </p:spPr>
        <p:txBody>
          <a:bodyPr>
            <a:normAutofit/>
          </a:bodyPr>
          <a:lstStyle/>
          <a:p>
            <a:pPr algn="just"/>
            <a:r>
              <a:rPr lang="tr-TR" sz="2200" dirty="0">
                <a:solidFill>
                  <a:srgbClr val="FFFFFF"/>
                </a:solidFill>
              </a:rPr>
              <a:t>Rehabilitasyon süreci tamamlanan bireyler için  (AMATEM, YEŞİLAY ve BMB tarafından uygun görülenler)  İŞKUR tarafından işe yerleştirme çalışmaları gerçekleştirilir.</a:t>
            </a:r>
          </a:p>
          <a:p>
            <a:endParaRPr lang="tr-TR" sz="2200" dirty="0">
              <a:solidFill>
                <a:srgbClr val="FFFFFF"/>
              </a:solidFill>
            </a:endParaRPr>
          </a:p>
        </p:txBody>
      </p:sp>
      <p:sp>
        <p:nvSpPr>
          <p:cNvPr id="21"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Resim 5" descr="giyim, bilgisayar, dizüstü, çizgi film içeren bir resim&#10;&#10;Açıklama otomatik olarak oluşturuldu">
            <a:extLst>
              <a:ext uri="{FF2B5EF4-FFF2-40B4-BE49-F238E27FC236}">
                <a16:creationId xmlns:a16="http://schemas.microsoft.com/office/drawing/2014/main" id="{3418A61F-F2AF-0B37-E393-51AB8BC427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017" y="879720"/>
            <a:ext cx="6798082" cy="5098559"/>
          </a:xfrm>
          <a:prstGeom prst="rect">
            <a:avLst/>
          </a:prstGeom>
        </p:spPr>
      </p:pic>
      <p:sp>
        <p:nvSpPr>
          <p:cNvPr id="9" name="Metin kutusu 8">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15</a:t>
            </a:fld>
            <a:r>
              <a:rPr lang="tr-TR" dirty="0">
                <a:solidFill>
                  <a:schemeClr val="bg1">
                    <a:lumMod val="75000"/>
                  </a:schemeClr>
                </a:solidFill>
              </a:rPr>
              <a:t>/18</a:t>
            </a:r>
          </a:p>
        </p:txBody>
      </p:sp>
    </p:spTree>
    <p:extLst>
      <p:ext uri="{BB962C8B-B14F-4D97-AF65-F5344CB8AC3E}">
        <p14:creationId xmlns:p14="http://schemas.microsoft.com/office/powerpoint/2010/main" val="74402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3BAE65-D215-4292-9498-D9610AC2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aşlık 2">
            <a:extLst>
              <a:ext uri="{FF2B5EF4-FFF2-40B4-BE49-F238E27FC236}">
                <a16:creationId xmlns:a16="http://schemas.microsoft.com/office/drawing/2014/main" id="{E88595AF-675C-9EAC-2A2D-3CF9D8BDB2B9}"/>
              </a:ext>
            </a:extLst>
          </p:cNvPr>
          <p:cNvSpPr>
            <a:spLocks noGrp="1"/>
          </p:cNvSpPr>
          <p:nvPr>
            <p:ph type="title"/>
          </p:nvPr>
        </p:nvSpPr>
        <p:spPr>
          <a:xfrm>
            <a:off x="7859485" y="634946"/>
            <a:ext cx="3690257" cy="1450757"/>
          </a:xfrm>
        </p:spPr>
        <p:txBody>
          <a:bodyPr>
            <a:normAutofit/>
          </a:bodyPr>
          <a:lstStyle/>
          <a:p>
            <a:r>
              <a:rPr lang="tr-TR" sz="4400"/>
              <a:t>İzleme ve Değerlendirme</a:t>
            </a:r>
          </a:p>
        </p:txBody>
      </p:sp>
      <p:pic>
        <p:nvPicPr>
          <p:cNvPr id="8" name="Resim 7" descr="kişi, şahıs, bilgisayar, iç mekan, giyim içeren bir resim&#10;&#10;Açıklama otomatik olarak oluşturuldu">
            <a:extLst>
              <a:ext uri="{FF2B5EF4-FFF2-40B4-BE49-F238E27FC236}">
                <a16:creationId xmlns:a16="http://schemas.microsoft.com/office/drawing/2014/main" id="{55F1E12A-9BF5-CCF5-1177-456E5C51B7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01" r="11150" b="-1"/>
          <a:stretch/>
        </p:blipFill>
        <p:spPr>
          <a:xfrm>
            <a:off x="946106" y="640081"/>
            <a:ext cx="6285586" cy="5314406"/>
          </a:xfrm>
          <a:prstGeom prst="rect">
            <a:avLst/>
          </a:prstGeom>
        </p:spPr>
      </p:pic>
      <p:cxnSp>
        <p:nvCxnSpPr>
          <p:cNvPr id="17" name="Straight Connector 16">
            <a:extLst>
              <a:ext uri="{FF2B5EF4-FFF2-40B4-BE49-F238E27FC236}">
                <a16:creationId xmlns:a16="http://schemas.microsoft.com/office/drawing/2014/main" id="{5C99ACED-3F9B-471D-97BC-E5D2D2319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İçerik Yer Tutucusu 3">
            <a:extLst>
              <a:ext uri="{FF2B5EF4-FFF2-40B4-BE49-F238E27FC236}">
                <a16:creationId xmlns:a16="http://schemas.microsoft.com/office/drawing/2014/main" id="{8BA964A3-F678-BF64-85B5-09A4C54D9E70}"/>
              </a:ext>
            </a:extLst>
          </p:cNvPr>
          <p:cNvSpPr>
            <a:spLocks noGrp="1"/>
          </p:cNvSpPr>
          <p:nvPr>
            <p:ph idx="1"/>
          </p:nvPr>
        </p:nvSpPr>
        <p:spPr>
          <a:xfrm>
            <a:off x="7859485" y="2198914"/>
            <a:ext cx="3690257" cy="3670180"/>
          </a:xfrm>
        </p:spPr>
        <p:txBody>
          <a:bodyPr>
            <a:normAutofit/>
          </a:bodyPr>
          <a:lstStyle/>
          <a:p>
            <a:pPr algn="just"/>
            <a:r>
              <a:rPr lang="tr-TR" sz="2200" dirty="0"/>
              <a:t>Projenin amaç ve hedeflerine ulaşma düzeyi, planlanan faaliyet ve çalışmaların gerçekleşme oranı, 3 (Üç) aylık periyotlarla; İzleme ve Değerlendirme Formu kullanılarak İl Sağlık Müdürlüğü tarafından takip edilecek ve sonuçları Valilik Makamına sunulacaktır.</a:t>
            </a:r>
          </a:p>
        </p:txBody>
      </p:sp>
      <p:sp>
        <p:nvSpPr>
          <p:cNvPr id="19" name="Rectangle 18">
            <a:extLst>
              <a:ext uri="{FF2B5EF4-FFF2-40B4-BE49-F238E27FC236}">
                <a16:creationId xmlns:a16="http://schemas.microsoft.com/office/drawing/2014/main" id="{86C05757-249C-4F2B-B326-B940FDD9C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20">
            <a:extLst>
              <a:ext uri="{FF2B5EF4-FFF2-40B4-BE49-F238E27FC236}">
                <a16:creationId xmlns:a16="http://schemas.microsoft.com/office/drawing/2014/main" id="{EE922679-5189-4C5C-9FBB-6839F89C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1" name="Metin kutusu 10">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16</a:t>
            </a:fld>
            <a:r>
              <a:rPr lang="tr-TR" dirty="0">
                <a:solidFill>
                  <a:schemeClr val="bg1">
                    <a:lumMod val="75000"/>
                  </a:schemeClr>
                </a:solidFill>
              </a:rPr>
              <a:t>/18</a:t>
            </a:r>
          </a:p>
        </p:txBody>
      </p:sp>
    </p:spTree>
    <p:extLst>
      <p:ext uri="{BB962C8B-B14F-4D97-AF65-F5344CB8AC3E}">
        <p14:creationId xmlns:p14="http://schemas.microsoft.com/office/powerpoint/2010/main" val="152054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C5138816-AF06-47EE-964C-EC93C016D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k bir kırmızı parçası olan beyaz bulmaca">
            <a:extLst>
              <a:ext uri="{FF2B5EF4-FFF2-40B4-BE49-F238E27FC236}">
                <a16:creationId xmlns:a16="http://schemas.microsoft.com/office/drawing/2014/main" id="{223F212A-3D7D-6783-EFAF-0686A8CA6FD7}"/>
              </a:ext>
            </a:extLst>
          </p:cNvPr>
          <p:cNvPicPr>
            <a:picLocks noChangeAspect="1"/>
          </p:cNvPicPr>
          <p:nvPr/>
        </p:nvPicPr>
        <p:blipFill rotWithShape="1">
          <a:blip r:embed="rId2"/>
          <a:srcRect l="29605" r="28044" b="2"/>
          <a:stretch/>
        </p:blipFill>
        <p:spPr>
          <a:xfrm>
            <a:off x="633999" y="640081"/>
            <a:ext cx="4001315" cy="5314406"/>
          </a:xfrm>
          <a:prstGeom prst="rect">
            <a:avLst/>
          </a:prstGeom>
        </p:spPr>
      </p:pic>
      <p:cxnSp>
        <p:nvCxnSpPr>
          <p:cNvPr id="49" name="Straight Connector 41">
            <a:extLst>
              <a:ext uri="{FF2B5EF4-FFF2-40B4-BE49-F238E27FC236}">
                <a16:creationId xmlns:a16="http://schemas.microsoft.com/office/drawing/2014/main" id="{87ED8B4E-BB7E-447F-A35F-4D3AF6C0A6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İçerik Yer Tutucusu 3">
            <a:extLst>
              <a:ext uri="{FF2B5EF4-FFF2-40B4-BE49-F238E27FC236}">
                <a16:creationId xmlns:a16="http://schemas.microsoft.com/office/drawing/2014/main" id="{FB960EE7-688F-474F-6520-5F911A85272A}"/>
              </a:ext>
            </a:extLst>
          </p:cNvPr>
          <p:cNvSpPr>
            <a:spLocks noGrp="1"/>
          </p:cNvSpPr>
          <p:nvPr>
            <p:ph idx="1"/>
          </p:nvPr>
        </p:nvSpPr>
        <p:spPr>
          <a:xfrm>
            <a:off x="4974770" y="2375162"/>
            <a:ext cx="6237181" cy="3670180"/>
          </a:xfrm>
        </p:spPr>
        <p:txBody>
          <a:bodyPr>
            <a:normAutofit/>
          </a:bodyPr>
          <a:lstStyle/>
          <a:p>
            <a:pPr marL="0" indent="0" algn="just">
              <a:buNone/>
            </a:pPr>
            <a:r>
              <a:rPr lang="tr-TR" sz="2200" dirty="0"/>
              <a:t>Şanlıurfa Valiliği koordinasyonunda, </a:t>
            </a:r>
            <a:r>
              <a:rPr lang="tr-TR" sz="2200" b="1" dirty="0"/>
              <a:t>Umuda Kapı Açıyorum Hayata Tutunuyorum Projesi</a:t>
            </a:r>
            <a:r>
              <a:rPr lang="tr-TR" sz="2200" dirty="0"/>
              <a:t>, madde bağımlısı olan birey ve ailesine bu süreçte yalnız olmadıkları duygusunu yaşatmak, vatandaş ve kurumlar arası iletişimi güçlendirmek, birey ve içinde bulunduğu toplumda sosyal bir erdem olan güveni inşa etmek amacıyla uygulamaya konulacak ve  sürdürülebilir nitelikte yürütülecektir.</a:t>
            </a:r>
          </a:p>
          <a:p>
            <a:endParaRPr lang="tr-TR" dirty="0"/>
          </a:p>
        </p:txBody>
      </p:sp>
      <p:sp>
        <p:nvSpPr>
          <p:cNvPr id="50" name="Rectangle 43">
            <a:extLst>
              <a:ext uri="{FF2B5EF4-FFF2-40B4-BE49-F238E27FC236}">
                <a16:creationId xmlns:a16="http://schemas.microsoft.com/office/drawing/2014/main" id="{10DC0642-5384-4897-BC9B-E85F63D7B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 name="Rectangle 45">
            <a:extLst>
              <a:ext uri="{FF2B5EF4-FFF2-40B4-BE49-F238E27FC236}">
                <a16:creationId xmlns:a16="http://schemas.microsoft.com/office/drawing/2014/main" id="{26015513-D3C4-4477-AA12-D8FF240AA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Metin kutusu 8">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17</a:t>
            </a:fld>
            <a:r>
              <a:rPr lang="tr-TR" dirty="0">
                <a:solidFill>
                  <a:schemeClr val="bg1">
                    <a:lumMod val="75000"/>
                  </a:schemeClr>
                </a:solidFill>
              </a:rPr>
              <a:t>/18</a:t>
            </a:r>
          </a:p>
        </p:txBody>
      </p:sp>
    </p:spTree>
    <p:extLst>
      <p:ext uri="{BB962C8B-B14F-4D97-AF65-F5344CB8AC3E}">
        <p14:creationId xmlns:p14="http://schemas.microsoft.com/office/powerpoint/2010/main" val="256622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CC4173-F875-444D-920D-642B4CE123B6}"/>
              </a:ext>
            </a:extLst>
          </p:cNvPr>
          <p:cNvSpPr>
            <a:spLocks noGrp="1"/>
          </p:cNvSpPr>
          <p:nvPr>
            <p:ph type="title"/>
          </p:nvPr>
        </p:nvSpPr>
        <p:spPr/>
        <p:txBody>
          <a:bodyPr/>
          <a:lstStyle/>
          <a:p>
            <a:endParaRPr lang="tr-TR" dirty="0"/>
          </a:p>
        </p:txBody>
      </p:sp>
      <p:pic>
        <p:nvPicPr>
          <p:cNvPr id="5" name="İçerik Yer Tutucusu 4">
            <a:extLst>
              <a:ext uri="{FF2B5EF4-FFF2-40B4-BE49-F238E27FC236}">
                <a16:creationId xmlns:a16="http://schemas.microsoft.com/office/drawing/2014/main" id="{0CD9EA8D-2EAB-48F0-BF40-FE75E7DBAC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883" y="1644594"/>
            <a:ext cx="8247393" cy="4022725"/>
          </a:xfrm>
        </p:spPr>
      </p:pic>
    </p:spTree>
    <p:extLst>
      <p:ext uri="{BB962C8B-B14F-4D97-AF65-F5344CB8AC3E}">
        <p14:creationId xmlns:p14="http://schemas.microsoft.com/office/powerpoint/2010/main" val="248159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F2C74D-ECC1-41BC-82F6-C74CF37B88F5}"/>
              </a:ext>
            </a:extLst>
          </p:cNvPr>
          <p:cNvSpPr>
            <a:spLocks noGrp="1"/>
          </p:cNvSpPr>
          <p:nvPr>
            <p:ph type="title"/>
          </p:nvPr>
        </p:nvSpPr>
        <p:spPr/>
        <p:txBody>
          <a:bodyPr/>
          <a:lstStyle/>
          <a:p>
            <a:endParaRPr lang="tr-TR" dirty="0"/>
          </a:p>
        </p:txBody>
      </p:sp>
      <p:pic>
        <p:nvPicPr>
          <p:cNvPr id="7" name="Resim 6">
            <a:extLst>
              <a:ext uri="{FF2B5EF4-FFF2-40B4-BE49-F238E27FC236}">
                <a16:creationId xmlns:a16="http://schemas.microsoft.com/office/drawing/2014/main" id="{1B4EECF1-4671-4DFE-A424-7B7E06680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748" y="286602"/>
            <a:ext cx="7951304" cy="5941919"/>
          </a:xfrm>
          <a:prstGeom prst="rect">
            <a:avLst/>
          </a:prstGeom>
        </p:spPr>
      </p:pic>
      <p:sp>
        <p:nvSpPr>
          <p:cNvPr id="9" name="İçerik Yer Tutucusu 8">
            <a:extLst>
              <a:ext uri="{FF2B5EF4-FFF2-40B4-BE49-F238E27FC236}">
                <a16:creationId xmlns:a16="http://schemas.microsoft.com/office/drawing/2014/main" id="{C3CAEF25-BC2F-47E7-9FF8-0B6239DBA31B}"/>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15878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69D72A14-7BB6-4BE2-8666-E27D20768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descr="metin, kapı, ekran görüntüsü, ev içeren bir resim&#10;&#10;Açıklama otomatik olarak oluşturuldu">
            <a:extLst>
              <a:ext uri="{FF2B5EF4-FFF2-40B4-BE49-F238E27FC236}">
                <a16:creationId xmlns:a16="http://schemas.microsoft.com/office/drawing/2014/main" id="{BE6AE4CA-97F5-B928-17A6-518840BE1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Alt Başlık 2"/>
          <p:cNvSpPr>
            <a:spLocks noGrp="1"/>
          </p:cNvSpPr>
          <p:nvPr>
            <p:ph type="subTitle" idx="1"/>
          </p:nvPr>
        </p:nvSpPr>
        <p:spPr>
          <a:xfrm>
            <a:off x="5412811" y="2730710"/>
            <a:ext cx="5744814" cy="1565289"/>
          </a:xfrm>
        </p:spPr>
        <p:txBody>
          <a:bodyPr vert="horz" lIns="0" tIns="45720" rIns="0" bIns="45720" rtlCol="0">
            <a:normAutofit/>
          </a:bodyPr>
          <a:lstStyle/>
          <a:p>
            <a:pPr algn="just"/>
            <a:r>
              <a:rPr lang="tr-TR" cap="none" spc="0" dirty="0">
                <a:solidFill>
                  <a:schemeClr val="bg1"/>
                </a:solidFill>
                <a:latin typeface="+mn-lt"/>
              </a:rPr>
              <a:t>Bu Proje, </a:t>
            </a:r>
            <a:r>
              <a:rPr lang="en-US" cap="none" spc="0" dirty="0" err="1">
                <a:solidFill>
                  <a:schemeClr val="bg1"/>
                </a:solidFill>
                <a:latin typeface="+mn-lt"/>
              </a:rPr>
              <a:t>Şanlıurfa</a:t>
            </a:r>
            <a:r>
              <a:rPr lang="en-US" cap="none" spc="0" dirty="0">
                <a:solidFill>
                  <a:schemeClr val="bg1"/>
                </a:solidFill>
                <a:latin typeface="+mn-lt"/>
              </a:rPr>
              <a:t> </a:t>
            </a:r>
            <a:r>
              <a:rPr lang="en-US" cap="none" spc="0" dirty="0" err="1">
                <a:solidFill>
                  <a:schemeClr val="bg1"/>
                </a:solidFill>
                <a:latin typeface="+mn-lt"/>
              </a:rPr>
              <a:t>Valiliği</a:t>
            </a:r>
            <a:r>
              <a:rPr lang="en-US" cap="none" spc="0" dirty="0">
                <a:solidFill>
                  <a:schemeClr val="bg1"/>
                </a:solidFill>
                <a:latin typeface="+mn-lt"/>
              </a:rPr>
              <a:t> </a:t>
            </a:r>
            <a:r>
              <a:rPr lang="en-US" cap="none" spc="0" dirty="0" err="1">
                <a:solidFill>
                  <a:schemeClr val="bg1"/>
                </a:solidFill>
                <a:latin typeface="+mn-lt"/>
              </a:rPr>
              <a:t>tarafından</a:t>
            </a:r>
            <a:r>
              <a:rPr lang="en-US" cap="none" spc="0" dirty="0">
                <a:solidFill>
                  <a:schemeClr val="bg1"/>
                </a:solidFill>
                <a:latin typeface="+mn-lt"/>
              </a:rPr>
              <a:t> </a:t>
            </a:r>
            <a:r>
              <a:rPr lang="en-US" cap="none" spc="0" dirty="0" err="1">
                <a:solidFill>
                  <a:schemeClr val="bg1"/>
                </a:solidFill>
                <a:latin typeface="+mn-lt"/>
              </a:rPr>
              <a:t>ilimizde</a:t>
            </a:r>
            <a:r>
              <a:rPr lang="en-US" cap="none" spc="0" dirty="0">
                <a:solidFill>
                  <a:schemeClr val="bg1"/>
                </a:solidFill>
                <a:latin typeface="+mn-lt"/>
              </a:rPr>
              <a:t> </a:t>
            </a:r>
            <a:r>
              <a:rPr lang="en-US" cap="none" spc="0" dirty="0" err="1">
                <a:solidFill>
                  <a:schemeClr val="bg1"/>
                </a:solidFill>
                <a:latin typeface="+mn-lt"/>
              </a:rPr>
              <a:t>yaşanan</a:t>
            </a:r>
            <a:r>
              <a:rPr lang="en-US" cap="none" spc="0" dirty="0">
                <a:solidFill>
                  <a:schemeClr val="bg1"/>
                </a:solidFill>
                <a:latin typeface="+mn-lt"/>
              </a:rPr>
              <a:t> </a:t>
            </a:r>
            <a:r>
              <a:rPr lang="en-US" cap="none" spc="0" dirty="0" err="1">
                <a:solidFill>
                  <a:schemeClr val="bg1"/>
                </a:solidFill>
                <a:latin typeface="+mn-lt"/>
              </a:rPr>
              <a:t>madde</a:t>
            </a:r>
            <a:r>
              <a:rPr lang="en-US" cap="none" spc="0" dirty="0">
                <a:solidFill>
                  <a:schemeClr val="bg1"/>
                </a:solidFill>
                <a:latin typeface="+mn-lt"/>
              </a:rPr>
              <a:t> </a:t>
            </a:r>
            <a:r>
              <a:rPr lang="en-US" cap="none" spc="0" dirty="0" err="1">
                <a:solidFill>
                  <a:schemeClr val="bg1"/>
                </a:solidFill>
                <a:latin typeface="+mn-lt"/>
              </a:rPr>
              <a:t>bağımlılığı</a:t>
            </a:r>
            <a:r>
              <a:rPr lang="en-US" cap="none" spc="0" dirty="0">
                <a:solidFill>
                  <a:schemeClr val="bg1"/>
                </a:solidFill>
                <a:latin typeface="+mn-lt"/>
              </a:rPr>
              <a:t> </a:t>
            </a:r>
            <a:r>
              <a:rPr lang="en-US" cap="none" spc="0" dirty="0" err="1">
                <a:solidFill>
                  <a:schemeClr val="bg1"/>
                </a:solidFill>
                <a:latin typeface="+mn-lt"/>
              </a:rPr>
              <a:t>sorununun</a:t>
            </a:r>
            <a:r>
              <a:rPr lang="en-US" cap="none" spc="0" dirty="0">
                <a:solidFill>
                  <a:schemeClr val="bg1"/>
                </a:solidFill>
                <a:latin typeface="+mn-lt"/>
              </a:rPr>
              <a:t> </a:t>
            </a:r>
            <a:r>
              <a:rPr lang="en-US" cap="none" spc="0" dirty="0" err="1">
                <a:solidFill>
                  <a:schemeClr val="bg1"/>
                </a:solidFill>
                <a:latin typeface="+mn-lt"/>
              </a:rPr>
              <a:t>çözüme</a:t>
            </a:r>
            <a:r>
              <a:rPr lang="en-US" cap="none" spc="0" dirty="0">
                <a:solidFill>
                  <a:schemeClr val="bg1"/>
                </a:solidFill>
                <a:latin typeface="+mn-lt"/>
              </a:rPr>
              <a:t> </a:t>
            </a:r>
            <a:r>
              <a:rPr lang="en-US" cap="none" spc="0" dirty="0" err="1">
                <a:solidFill>
                  <a:schemeClr val="bg1"/>
                </a:solidFill>
                <a:latin typeface="+mn-lt"/>
              </a:rPr>
              <a:t>kavuşturulması</a:t>
            </a:r>
            <a:r>
              <a:rPr lang="en-US" cap="none" spc="0" dirty="0">
                <a:solidFill>
                  <a:schemeClr val="bg1"/>
                </a:solidFill>
                <a:latin typeface="+mn-lt"/>
              </a:rPr>
              <a:t> </a:t>
            </a:r>
            <a:r>
              <a:rPr lang="en-US" cap="none" spc="0" dirty="0" err="1">
                <a:solidFill>
                  <a:schemeClr val="bg1"/>
                </a:solidFill>
                <a:latin typeface="+mn-lt"/>
              </a:rPr>
              <a:t>ve</a:t>
            </a:r>
            <a:r>
              <a:rPr lang="en-US" cap="none" spc="0" dirty="0">
                <a:solidFill>
                  <a:schemeClr val="bg1"/>
                </a:solidFill>
                <a:latin typeface="+mn-lt"/>
              </a:rPr>
              <a:t> </a:t>
            </a:r>
            <a:r>
              <a:rPr lang="en-US" cap="none" spc="0" dirty="0" err="1">
                <a:solidFill>
                  <a:schemeClr val="bg1"/>
                </a:solidFill>
                <a:latin typeface="+mn-lt"/>
              </a:rPr>
              <a:t>mevcut</a:t>
            </a:r>
            <a:r>
              <a:rPr lang="en-US" cap="none" spc="0" dirty="0">
                <a:solidFill>
                  <a:schemeClr val="bg1"/>
                </a:solidFill>
                <a:latin typeface="+mn-lt"/>
              </a:rPr>
              <a:t> </a:t>
            </a:r>
            <a:r>
              <a:rPr lang="en-US" cap="none" spc="0" dirty="0" err="1">
                <a:solidFill>
                  <a:schemeClr val="bg1"/>
                </a:solidFill>
                <a:latin typeface="+mn-lt"/>
              </a:rPr>
              <a:t>durumun</a:t>
            </a:r>
            <a:r>
              <a:rPr lang="en-US" cap="none" spc="0" dirty="0">
                <a:solidFill>
                  <a:schemeClr val="bg1"/>
                </a:solidFill>
                <a:latin typeface="+mn-lt"/>
              </a:rPr>
              <a:t> </a:t>
            </a:r>
            <a:r>
              <a:rPr lang="en-US" cap="none" spc="0" dirty="0" err="1">
                <a:solidFill>
                  <a:schemeClr val="bg1"/>
                </a:solidFill>
                <a:latin typeface="+mn-lt"/>
              </a:rPr>
              <a:t>iyileştirilmesi</a:t>
            </a:r>
            <a:r>
              <a:rPr lang="en-US" cap="none" spc="0" dirty="0">
                <a:solidFill>
                  <a:schemeClr val="bg1"/>
                </a:solidFill>
                <a:latin typeface="+mn-lt"/>
              </a:rPr>
              <a:t> </a:t>
            </a:r>
            <a:r>
              <a:rPr lang="en-US" cap="none" spc="0" dirty="0" err="1">
                <a:solidFill>
                  <a:schemeClr val="bg1"/>
                </a:solidFill>
                <a:latin typeface="+mn-lt"/>
              </a:rPr>
              <a:t>amacıyla</a:t>
            </a:r>
            <a:r>
              <a:rPr lang="en-US" cap="none" spc="0" dirty="0">
                <a:solidFill>
                  <a:schemeClr val="bg1"/>
                </a:solidFill>
                <a:latin typeface="+mn-lt"/>
              </a:rPr>
              <a:t> </a:t>
            </a:r>
            <a:r>
              <a:rPr lang="en-US" cap="none" spc="0" dirty="0" err="1">
                <a:solidFill>
                  <a:schemeClr val="bg1"/>
                </a:solidFill>
                <a:latin typeface="+mn-lt"/>
              </a:rPr>
              <a:t>hazırlanmıştır</a:t>
            </a:r>
            <a:r>
              <a:rPr lang="en-US" cap="none" spc="0" dirty="0">
                <a:solidFill>
                  <a:schemeClr val="bg1"/>
                </a:solidFill>
                <a:latin typeface="+mn-lt"/>
              </a:rPr>
              <a:t>.</a:t>
            </a:r>
          </a:p>
          <a:p>
            <a:pPr algn="just"/>
            <a:endParaRPr lang="en-US" sz="1600" spc="0" dirty="0">
              <a:solidFill>
                <a:schemeClr val="bg1"/>
              </a:solidFill>
              <a:latin typeface="+mn-lt"/>
            </a:endParaRPr>
          </a:p>
        </p:txBody>
      </p:sp>
      <p:cxnSp>
        <p:nvCxnSpPr>
          <p:cNvPr id="83" name="Straight Connector 82">
            <a:extLst>
              <a:ext uri="{FF2B5EF4-FFF2-40B4-BE49-F238E27FC236}">
                <a16:creationId xmlns:a16="http://schemas.microsoft.com/office/drawing/2014/main" id="{13B50B31-4D12-4B64-840F-1F1D913F9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9423" y="4343400"/>
            <a:ext cx="5943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A1BF7E8B-08EB-4A4C-A022-E17DE8A3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 name="Rectangle 86">
            <a:extLst>
              <a:ext uri="{FF2B5EF4-FFF2-40B4-BE49-F238E27FC236}">
                <a16:creationId xmlns:a16="http://schemas.microsoft.com/office/drawing/2014/main" id="{01DABBFD-B05D-4A7A-8FC9-3CC9F37FF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Metin kutusu 8">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2</a:t>
            </a:fld>
            <a:r>
              <a:rPr lang="tr-TR" dirty="0">
                <a:solidFill>
                  <a:schemeClr val="bg1">
                    <a:lumMod val="75000"/>
                  </a:schemeClr>
                </a:solidFill>
              </a:rPr>
              <a:t>/18</a:t>
            </a:r>
          </a:p>
        </p:txBody>
      </p:sp>
    </p:spTree>
    <p:extLst>
      <p:ext uri="{BB962C8B-B14F-4D97-AF65-F5344CB8AC3E}">
        <p14:creationId xmlns:p14="http://schemas.microsoft.com/office/powerpoint/2010/main" val="379192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BC98577-36B9-FBA4-806F-4F32519BB56F}"/>
              </a:ext>
            </a:extLst>
          </p:cNvPr>
          <p:cNvSpPr/>
          <p:nvPr/>
        </p:nvSpPr>
        <p:spPr>
          <a:xfrm>
            <a:off x="154744" y="182880"/>
            <a:ext cx="11784037" cy="6189785"/>
          </a:xfrm>
          <a:prstGeom prst="rect">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 name="Metin kutusu 1"/>
          <p:cNvSpPr txBox="1"/>
          <p:nvPr/>
        </p:nvSpPr>
        <p:spPr>
          <a:xfrm>
            <a:off x="4214734" y="2889594"/>
            <a:ext cx="3762532" cy="707886"/>
          </a:xfrm>
          <a:prstGeom prst="rect">
            <a:avLst/>
          </a:prstGeom>
          <a:noFill/>
        </p:spPr>
        <p:txBody>
          <a:bodyPr wrap="square" rtlCol="0">
            <a:spAutoFit/>
          </a:bodyPr>
          <a:lstStyle/>
          <a:p>
            <a:pPr algn="ctr"/>
            <a:r>
              <a:rPr lang="tr-TR" sz="4000" i="1" dirty="0">
                <a:latin typeface="Traditional Arabic" panose="020F0502020204030204" pitchFamily="18" charset="-78"/>
                <a:cs typeface="Traditional Arabic" panose="020F0502020204030204" pitchFamily="18" charset="-78"/>
              </a:rPr>
              <a:t>Arz Ederim.</a:t>
            </a:r>
          </a:p>
        </p:txBody>
      </p:sp>
    </p:spTree>
    <p:extLst>
      <p:ext uri="{BB962C8B-B14F-4D97-AF65-F5344CB8AC3E}">
        <p14:creationId xmlns:p14="http://schemas.microsoft.com/office/powerpoint/2010/main" val="92088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Proje Hakkında</a:t>
            </a:r>
          </a:p>
        </p:txBody>
      </p:sp>
      <p:sp>
        <p:nvSpPr>
          <p:cNvPr id="4" name="İçerik Yer Tutucusu 2">
            <a:extLst>
              <a:ext uri="{FF2B5EF4-FFF2-40B4-BE49-F238E27FC236}">
                <a16:creationId xmlns:a16="http://schemas.microsoft.com/office/drawing/2014/main" id="{51CCBA04-93A0-6BF8-01AA-91D915C014FE}"/>
              </a:ext>
            </a:extLst>
          </p:cNvPr>
          <p:cNvSpPr txBox="1">
            <a:spLocks/>
          </p:cNvSpPr>
          <p:nvPr/>
        </p:nvSpPr>
        <p:spPr>
          <a:xfrm>
            <a:off x="1032753" y="1984442"/>
            <a:ext cx="10515600" cy="1488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0" i="0" u="none" strike="noStrike" kern="1200" cap="none" spc="0" normalizeH="0" baseline="0" noProof="0" dirty="0">
                <a:ln>
                  <a:noFill/>
                </a:ln>
                <a:solidFill>
                  <a:prstClr val="black"/>
                </a:solidFill>
                <a:effectLst/>
                <a:uLnTx/>
                <a:uFillTx/>
                <a:ea typeface="+mn-ea"/>
                <a:cs typeface="+mn-cs"/>
              </a:rPr>
              <a:t>İlimiz genelinde yaşayan madde bağımlısı kişilerin kendi irade ve istekleri doğrultusunda, bağımlılıklarından kurtarılarak yeniden topluma kazandırılmaları amaçlanmaktadır.</a:t>
            </a:r>
          </a:p>
        </p:txBody>
      </p:sp>
      <p:grpSp>
        <p:nvGrpSpPr>
          <p:cNvPr id="8" name="Grup 7">
            <a:extLst>
              <a:ext uri="{FF2B5EF4-FFF2-40B4-BE49-F238E27FC236}">
                <a16:creationId xmlns:a16="http://schemas.microsoft.com/office/drawing/2014/main" id="{B98BAB74-71BE-3FA0-5B33-EA6C232F6517}"/>
              </a:ext>
            </a:extLst>
          </p:cNvPr>
          <p:cNvGrpSpPr/>
          <p:nvPr/>
        </p:nvGrpSpPr>
        <p:grpSpPr>
          <a:xfrm>
            <a:off x="2889142" y="3429000"/>
            <a:ext cx="2975043" cy="2500009"/>
            <a:chOff x="2263114" y="3764603"/>
            <a:chExt cx="2975043" cy="2500009"/>
          </a:xfrm>
        </p:grpSpPr>
        <p:sp>
          <p:nvSpPr>
            <p:cNvPr id="11" name="Dikdörtgen 10">
              <a:extLst>
                <a:ext uri="{FF2B5EF4-FFF2-40B4-BE49-F238E27FC236}">
                  <a16:creationId xmlns:a16="http://schemas.microsoft.com/office/drawing/2014/main" id="{299F5356-E5A6-BF3D-08EB-23655D9579AA}"/>
                </a:ext>
              </a:extLst>
            </p:cNvPr>
            <p:cNvSpPr/>
            <p:nvPr/>
          </p:nvSpPr>
          <p:spPr>
            <a:xfrm>
              <a:off x="2263114" y="3764603"/>
              <a:ext cx="2975043" cy="2500009"/>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Düz Bağlayıcı 11">
              <a:extLst>
                <a:ext uri="{FF2B5EF4-FFF2-40B4-BE49-F238E27FC236}">
                  <a16:creationId xmlns:a16="http://schemas.microsoft.com/office/drawing/2014/main" id="{11393AB2-830B-2211-A8D5-72A465799830}"/>
                </a:ext>
              </a:extLst>
            </p:cNvPr>
            <p:cNvCxnSpPr/>
            <p:nvPr/>
          </p:nvCxnSpPr>
          <p:spPr>
            <a:xfrm>
              <a:off x="2263114" y="4387174"/>
              <a:ext cx="2975043"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3" name="Grup 12">
            <a:extLst>
              <a:ext uri="{FF2B5EF4-FFF2-40B4-BE49-F238E27FC236}">
                <a16:creationId xmlns:a16="http://schemas.microsoft.com/office/drawing/2014/main" id="{1C3C283D-77B3-4E15-8CEA-53EB47723145}"/>
              </a:ext>
            </a:extLst>
          </p:cNvPr>
          <p:cNvGrpSpPr/>
          <p:nvPr/>
        </p:nvGrpSpPr>
        <p:grpSpPr>
          <a:xfrm>
            <a:off x="6067870" y="3429000"/>
            <a:ext cx="2975043" cy="2500009"/>
            <a:chOff x="2263114" y="3764603"/>
            <a:chExt cx="2975043" cy="2500009"/>
          </a:xfrm>
        </p:grpSpPr>
        <p:sp>
          <p:nvSpPr>
            <p:cNvPr id="14" name="Dikdörtgen 13">
              <a:extLst>
                <a:ext uri="{FF2B5EF4-FFF2-40B4-BE49-F238E27FC236}">
                  <a16:creationId xmlns:a16="http://schemas.microsoft.com/office/drawing/2014/main" id="{2FAFA22E-A22C-1956-9058-FD7193FA92C0}"/>
                </a:ext>
              </a:extLst>
            </p:cNvPr>
            <p:cNvSpPr/>
            <p:nvPr/>
          </p:nvSpPr>
          <p:spPr>
            <a:xfrm>
              <a:off x="2263114" y="3764603"/>
              <a:ext cx="2975043" cy="2500009"/>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Düz Bağlayıcı 14">
              <a:extLst>
                <a:ext uri="{FF2B5EF4-FFF2-40B4-BE49-F238E27FC236}">
                  <a16:creationId xmlns:a16="http://schemas.microsoft.com/office/drawing/2014/main" id="{43199E7D-35D0-2C78-09AB-A5FDC6D204BE}"/>
                </a:ext>
              </a:extLst>
            </p:cNvPr>
            <p:cNvCxnSpPr/>
            <p:nvPr/>
          </p:nvCxnSpPr>
          <p:spPr>
            <a:xfrm>
              <a:off x="2263114" y="4387174"/>
              <a:ext cx="297504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6" name="İçerik Yer Tutucusu 2">
            <a:extLst>
              <a:ext uri="{FF2B5EF4-FFF2-40B4-BE49-F238E27FC236}">
                <a16:creationId xmlns:a16="http://schemas.microsoft.com/office/drawing/2014/main" id="{FA6DEB41-B3CF-55C7-924C-220827F76FBB}"/>
              </a:ext>
            </a:extLst>
          </p:cNvPr>
          <p:cNvSpPr txBox="1">
            <a:spLocks/>
          </p:cNvSpPr>
          <p:nvPr/>
        </p:nvSpPr>
        <p:spPr>
          <a:xfrm>
            <a:off x="2924905" y="3569601"/>
            <a:ext cx="2975043" cy="5251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tr-TR"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PROJE UYGULAYICISI</a:t>
            </a:r>
          </a:p>
          <a:p>
            <a:pPr marL="0" marR="0" lvl="0" indent="0" algn="ctr"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7" name="Resim 16" descr="amblem, daire, simge, sembol, logo içeren bir resim&#10;&#10;Açıklama otomatik olarak oluşturuldu">
            <a:extLst>
              <a:ext uri="{FF2B5EF4-FFF2-40B4-BE49-F238E27FC236}">
                <a16:creationId xmlns:a16="http://schemas.microsoft.com/office/drawing/2014/main" id="{B7040789-3AB8-7E76-7112-D186EC0710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4428" y="4191561"/>
            <a:ext cx="1451759" cy="1451759"/>
          </a:xfrm>
          <a:prstGeom prst="rect">
            <a:avLst/>
          </a:prstGeom>
        </p:spPr>
      </p:pic>
      <p:pic>
        <p:nvPicPr>
          <p:cNvPr id="18" name="Resim 17" descr="simge, sembol, metin, yazı tipi, şamdan içeren bir resim&#10;&#10;Açıklama otomatik olarak oluşturuldu">
            <a:extLst>
              <a:ext uri="{FF2B5EF4-FFF2-40B4-BE49-F238E27FC236}">
                <a16:creationId xmlns:a16="http://schemas.microsoft.com/office/drawing/2014/main" id="{5B88D32D-9E90-CB02-C66E-7D26AAE26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138" y="4191561"/>
            <a:ext cx="922506" cy="1587920"/>
          </a:xfrm>
          <a:prstGeom prst="rect">
            <a:avLst/>
          </a:prstGeom>
        </p:spPr>
      </p:pic>
      <p:sp>
        <p:nvSpPr>
          <p:cNvPr id="19" name="İçerik Yer Tutucusu 2">
            <a:extLst>
              <a:ext uri="{FF2B5EF4-FFF2-40B4-BE49-F238E27FC236}">
                <a16:creationId xmlns:a16="http://schemas.microsoft.com/office/drawing/2014/main" id="{129211B6-ADC8-0B01-4370-7E7F3319459D}"/>
              </a:ext>
            </a:extLst>
          </p:cNvPr>
          <p:cNvSpPr txBox="1">
            <a:spLocks/>
          </p:cNvSpPr>
          <p:nvPr/>
        </p:nvSpPr>
        <p:spPr>
          <a:xfrm>
            <a:off x="6046311" y="3569601"/>
            <a:ext cx="2975043" cy="5251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PROJE SAHİBİ  </a:t>
            </a:r>
          </a:p>
          <a:p>
            <a:pPr marL="0" marR="0" lvl="0" indent="0" algn="ctr"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0" name="Metin kutusu 19">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3</a:t>
            </a:fld>
            <a:r>
              <a:rPr lang="tr-TR" dirty="0">
                <a:solidFill>
                  <a:schemeClr val="bg1">
                    <a:lumMod val="75000"/>
                  </a:schemeClr>
                </a:solidFill>
              </a:rPr>
              <a:t>/18</a:t>
            </a:r>
          </a:p>
        </p:txBody>
      </p:sp>
    </p:spTree>
    <p:extLst>
      <p:ext uri="{BB962C8B-B14F-4D97-AF65-F5344CB8AC3E}">
        <p14:creationId xmlns:p14="http://schemas.microsoft.com/office/powerpoint/2010/main" val="199775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Proje Gerekçesi</a:t>
            </a:r>
          </a:p>
        </p:txBody>
      </p:sp>
      <p:sp>
        <p:nvSpPr>
          <p:cNvPr id="4" name="İçerik Yer Tutucusu 2">
            <a:extLst>
              <a:ext uri="{FF2B5EF4-FFF2-40B4-BE49-F238E27FC236}">
                <a16:creationId xmlns:a16="http://schemas.microsoft.com/office/drawing/2014/main" id="{51CCBA04-93A0-6BF8-01AA-91D915C014FE}"/>
              </a:ext>
            </a:extLst>
          </p:cNvPr>
          <p:cNvSpPr txBox="1">
            <a:spLocks/>
          </p:cNvSpPr>
          <p:nvPr/>
        </p:nvSpPr>
        <p:spPr>
          <a:xfrm>
            <a:off x="1097280" y="2091446"/>
            <a:ext cx="10515600" cy="1488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400" dirty="0"/>
              <a:t>Toplumsal ve bireysel huzuru inşa etmek,</a:t>
            </a:r>
          </a:p>
          <a:p>
            <a:pPr marL="0" indent="0" algn="just">
              <a:buNone/>
            </a:pPr>
            <a:r>
              <a:rPr lang="tr-TR" sz="2400" dirty="0"/>
              <a:t>İçişleri Bakanlığı’mızın "Güvenli Türkiye Vizyonuna" katkı sunmaktır.</a:t>
            </a:r>
          </a:p>
        </p:txBody>
      </p:sp>
      <p:pic>
        <p:nvPicPr>
          <p:cNvPr id="6" name="Resim 5" descr="diyagram, plan, teknik çizim, taslak içeren bir resim&#10;&#10;Açıklama otomatik olarak oluşturuldu">
            <a:extLst>
              <a:ext uri="{FF2B5EF4-FFF2-40B4-BE49-F238E27FC236}">
                <a16:creationId xmlns:a16="http://schemas.microsoft.com/office/drawing/2014/main" id="{9D71ACDA-0477-93D8-BB1F-6B7DD3F356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71497"/>
            <a:ext cx="12192000" cy="1220078"/>
          </a:xfrm>
          <a:prstGeom prst="rect">
            <a:avLst/>
          </a:prstGeom>
        </p:spPr>
      </p:pic>
      <p:sp>
        <p:nvSpPr>
          <p:cNvPr id="7" name="Metin kutusu 6">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4</a:t>
            </a:fld>
            <a:r>
              <a:rPr lang="tr-TR" dirty="0">
                <a:solidFill>
                  <a:schemeClr val="bg1">
                    <a:lumMod val="75000"/>
                  </a:schemeClr>
                </a:solidFill>
              </a:rPr>
              <a:t>/18</a:t>
            </a:r>
          </a:p>
        </p:txBody>
      </p:sp>
    </p:spTree>
    <p:extLst>
      <p:ext uri="{BB962C8B-B14F-4D97-AF65-F5344CB8AC3E}">
        <p14:creationId xmlns:p14="http://schemas.microsoft.com/office/powerpoint/2010/main" val="283282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5181601" y="634946"/>
            <a:ext cx="6368142" cy="1450757"/>
          </a:xfrm>
        </p:spPr>
        <p:txBody>
          <a:bodyPr>
            <a:normAutofit/>
          </a:bodyPr>
          <a:lstStyle/>
          <a:p>
            <a:r>
              <a:rPr lang="tr-TR" dirty="0"/>
              <a:t>Projenin Hedefleri</a:t>
            </a:r>
          </a:p>
        </p:txBody>
      </p:sp>
      <p:pic>
        <p:nvPicPr>
          <p:cNvPr id="5" name="Resim 4" descr="gökyüzü, dart, dış mekan, ok içeren bir resim&#10;&#10;Açıklama otomatik olarak oluşturuldu">
            <a:extLst>
              <a:ext uri="{FF2B5EF4-FFF2-40B4-BE49-F238E27FC236}">
                <a16:creationId xmlns:a16="http://schemas.microsoft.com/office/drawing/2014/main" id="{0D3A027C-4A1B-152E-489F-4918598A3F4D}"/>
              </a:ext>
            </a:extLst>
          </p:cNvPr>
          <p:cNvPicPr>
            <a:picLocks noChangeAspect="1"/>
          </p:cNvPicPr>
          <p:nvPr/>
        </p:nvPicPr>
        <p:blipFill rotWithShape="1">
          <a:blip r:embed="rId2">
            <a:extLst>
              <a:ext uri="{28A0092B-C50C-407E-A947-70E740481C1C}">
                <a14:useLocalDpi xmlns:a14="http://schemas.microsoft.com/office/drawing/2010/main" val="0"/>
              </a:ext>
            </a:extLst>
          </a:blip>
          <a:srcRect l="19889" r="39464" b="2"/>
          <a:stretch/>
        </p:blipFill>
        <p:spPr>
          <a:xfrm>
            <a:off x="20" y="-12128"/>
            <a:ext cx="4654276" cy="6870127"/>
          </a:xfrm>
          <a:prstGeom prst="rect">
            <a:avLst/>
          </a:prstGeom>
        </p:spPr>
      </p:pic>
      <p:cxnSp>
        <p:nvCxnSpPr>
          <p:cNvPr id="20"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181601" y="2198914"/>
            <a:ext cx="6368142" cy="3670180"/>
          </a:xfrm>
        </p:spPr>
        <p:txBody>
          <a:bodyPr>
            <a:normAutofit/>
          </a:bodyPr>
          <a:lstStyle/>
          <a:p>
            <a:pPr marL="360363" indent="-360363" algn="just">
              <a:buFont typeface="Wingdings" panose="05000000000000000000" pitchFamily="2" charset="2"/>
              <a:buChar char="Ø"/>
            </a:pPr>
            <a:r>
              <a:rPr lang="tr-TR" sz="2200" dirty="0"/>
              <a:t>AMATEM içerisinde Bağımlılıkla ile Mücadele Birimi’nin oluşturulması</a:t>
            </a:r>
          </a:p>
          <a:p>
            <a:pPr marL="360363" indent="-360363" algn="just">
              <a:buFont typeface="Wingdings" panose="05000000000000000000" pitchFamily="2" charset="2"/>
              <a:buChar char="Ø"/>
            </a:pPr>
            <a:r>
              <a:rPr lang="tr-TR" sz="2200" dirty="0"/>
              <a:t>Valilik, Kaymakamlık Açık Kapı Birimleri ve İl Sağlık Müdürlüğünce tespit edilen kişilere tedavi, rehabilitasyon ve sosyal uyum hizmetlerinin sunulması</a:t>
            </a:r>
          </a:p>
          <a:p>
            <a:pPr marL="0" indent="0" algn="just">
              <a:buNone/>
            </a:pPr>
            <a:r>
              <a:rPr lang="tr-TR" sz="2200" dirty="0"/>
              <a:t>Bütüncül bir bakış açısıyla hazırlanan projede bağımlı bir bireyin sadece bağımlılık konusunda değil sosyal, ekonomik, psikolojik, sağlık gibi birçok yönden iyileştirilmesi planlanmıştır.</a:t>
            </a:r>
          </a:p>
        </p:txBody>
      </p:sp>
      <p:sp>
        <p:nvSpPr>
          <p:cNvPr id="9" name="Metin kutusu 8">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5</a:t>
            </a:fld>
            <a:r>
              <a:rPr lang="tr-TR" dirty="0">
                <a:solidFill>
                  <a:schemeClr val="bg1">
                    <a:lumMod val="75000"/>
                  </a:schemeClr>
                </a:solidFill>
              </a:rPr>
              <a:t>/18</a:t>
            </a:r>
          </a:p>
        </p:txBody>
      </p:sp>
    </p:spTree>
    <p:extLst>
      <p:ext uri="{BB962C8B-B14F-4D97-AF65-F5344CB8AC3E}">
        <p14:creationId xmlns:p14="http://schemas.microsoft.com/office/powerpoint/2010/main" val="263835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Projeye Destek Veren Paydaşlar</a:t>
            </a:r>
          </a:p>
        </p:txBody>
      </p:sp>
      <p:graphicFrame>
        <p:nvGraphicFramePr>
          <p:cNvPr id="5" name="İçerik Yer Tutucusu 4">
            <a:extLst>
              <a:ext uri="{FF2B5EF4-FFF2-40B4-BE49-F238E27FC236}">
                <a16:creationId xmlns:a16="http://schemas.microsoft.com/office/drawing/2014/main" id="{A347E14E-8DD6-6B24-3FED-E629F3564594}"/>
              </a:ext>
            </a:extLst>
          </p:cNvPr>
          <p:cNvGraphicFramePr>
            <a:graphicFrameLocks noGrp="1"/>
          </p:cNvGraphicFramePr>
          <p:nvPr>
            <p:ph sz="half" idx="1"/>
            <p:extLst>
              <p:ext uri="{D42A27DB-BD31-4B8C-83A1-F6EECF244321}">
                <p14:modId xmlns:p14="http://schemas.microsoft.com/office/powerpoint/2010/main" val="1098639576"/>
              </p:ext>
            </p:extLst>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İçerik Yer Tutucusu 4">
            <a:extLst>
              <a:ext uri="{FF2B5EF4-FFF2-40B4-BE49-F238E27FC236}">
                <a16:creationId xmlns:a16="http://schemas.microsoft.com/office/drawing/2014/main" id="{F3A7B819-1634-A887-7404-9BC83409293F}"/>
              </a:ext>
            </a:extLst>
          </p:cNvPr>
          <p:cNvGraphicFramePr>
            <a:graphicFrameLocks/>
          </p:cNvGraphicFramePr>
          <p:nvPr>
            <p:extLst>
              <p:ext uri="{D42A27DB-BD31-4B8C-83A1-F6EECF244321}">
                <p14:modId xmlns:p14="http://schemas.microsoft.com/office/powerpoint/2010/main" val="3459464495"/>
              </p:ext>
            </p:extLst>
          </p:nvPr>
        </p:nvGraphicFramePr>
        <p:xfrm>
          <a:off x="6351515" y="1845734"/>
          <a:ext cx="4937760" cy="4023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Metin kutusu 6">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6</a:t>
            </a:fld>
            <a:r>
              <a:rPr lang="tr-TR" dirty="0">
                <a:solidFill>
                  <a:schemeClr val="bg1">
                    <a:lumMod val="75000"/>
                  </a:schemeClr>
                </a:solidFill>
              </a:rPr>
              <a:t>/18</a:t>
            </a:r>
          </a:p>
        </p:txBody>
      </p:sp>
    </p:spTree>
    <p:extLst>
      <p:ext uri="{BB962C8B-B14F-4D97-AF65-F5344CB8AC3E}">
        <p14:creationId xmlns:p14="http://schemas.microsoft.com/office/powerpoint/2010/main" val="102042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Projenin Mantığı</a:t>
            </a:r>
          </a:p>
        </p:txBody>
      </p:sp>
      <p:sp>
        <p:nvSpPr>
          <p:cNvPr id="3" name="İçerik Yer Tutucusu 2"/>
          <p:cNvSpPr>
            <a:spLocks noGrp="1"/>
          </p:cNvSpPr>
          <p:nvPr>
            <p:ph idx="1"/>
          </p:nvPr>
        </p:nvSpPr>
        <p:spPr>
          <a:xfrm>
            <a:off x="1097280" y="1845734"/>
            <a:ext cx="5760720" cy="4023360"/>
          </a:xfrm>
        </p:spPr>
        <p:txBody>
          <a:bodyPr>
            <a:normAutofit fontScale="92500" lnSpcReduction="10000"/>
          </a:bodyPr>
          <a:lstStyle/>
          <a:p>
            <a:pPr algn="just"/>
            <a:r>
              <a:rPr lang="tr-TR" sz="2400" dirty="0"/>
              <a:t>Proje süresince, madde kullanmış olan gençlerimize uzman personel ve tıbbi destek sağlanarak madde bağımlılığından kurtulmalarına yönelik tedavi ve rehabilitasyon faaliyeti uygulanacaktır.</a:t>
            </a:r>
          </a:p>
          <a:p>
            <a:pPr algn="just"/>
            <a:r>
              <a:rPr lang="tr-TR" sz="2400" dirty="0"/>
              <a:t>Aile ziyaretleri gerçekleştirilerek bireylere manevi destek sağlanacak, gençlerimize yönelik çeşitli sosyal ve sportif faaliyetlerin yanı sıra hobi ve meslek edindirme kursları düzenlenerek yeniden topluma kazandırılmaları temin edilecektir. </a:t>
            </a:r>
          </a:p>
          <a:p>
            <a:pPr algn="just"/>
            <a:r>
              <a:rPr lang="tr-TR" sz="2400" dirty="0"/>
              <a:t>Çalışmaların koordinasyon içinde yürütülerek izleme ve değerlendirme ile sürecin takip edilmesi sağlanacaktır. </a:t>
            </a:r>
          </a:p>
        </p:txBody>
      </p:sp>
      <p:pic>
        <p:nvPicPr>
          <p:cNvPr id="5" name="Resim 4" descr="giyim, kişi, şahıs, ayakkabı, çizgi film içeren bir resim&#10;&#10;Açıklama otomatik olarak oluşturuldu">
            <a:extLst>
              <a:ext uri="{FF2B5EF4-FFF2-40B4-BE49-F238E27FC236}">
                <a16:creationId xmlns:a16="http://schemas.microsoft.com/office/drawing/2014/main" id="{C64A22E1-7EBB-A606-241E-2AD5F0C88A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404"/>
          <a:stretch/>
        </p:blipFill>
        <p:spPr>
          <a:xfrm>
            <a:off x="6858000" y="2000608"/>
            <a:ext cx="5334000" cy="3662370"/>
          </a:xfrm>
          <a:prstGeom prst="rect">
            <a:avLst/>
          </a:prstGeom>
        </p:spPr>
      </p:pic>
      <p:sp>
        <p:nvSpPr>
          <p:cNvPr id="6" name="Metin kutusu 5">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7</a:t>
            </a:fld>
            <a:r>
              <a:rPr lang="tr-TR" dirty="0">
                <a:solidFill>
                  <a:schemeClr val="bg1">
                    <a:lumMod val="75000"/>
                  </a:schemeClr>
                </a:solidFill>
              </a:rPr>
              <a:t>/18</a:t>
            </a:r>
          </a:p>
        </p:txBody>
      </p:sp>
    </p:spTree>
    <p:extLst>
      <p:ext uri="{BB962C8B-B14F-4D97-AF65-F5344CB8AC3E}">
        <p14:creationId xmlns:p14="http://schemas.microsoft.com/office/powerpoint/2010/main" val="145169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B80045BC-58DB-469C-8997-6C0C16B17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7859485" y="634946"/>
            <a:ext cx="3690257" cy="1450757"/>
          </a:xfrm>
        </p:spPr>
        <p:txBody>
          <a:bodyPr>
            <a:normAutofit/>
          </a:bodyPr>
          <a:lstStyle/>
          <a:p>
            <a:r>
              <a:rPr lang="tr-TR" dirty="0"/>
              <a:t>Proje Süresi</a:t>
            </a:r>
          </a:p>
        </p:txBody>
      </p:sp>
      <p:pic>
        <p:nvPicPr>
          <p:cNvPr id="6" name="Resim 5">
            <a:extLst>
              <a:ext uri="{FF2B5EF4-FFF2-40B4-BE49-F238E27FC236}">
                <a16:creationId xmlns:a16="http://schemas.microsoft.com/office/drawing/2014/main" id="{70477B4D-BD6B-26CC-5AD5-E2FD51EBCB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06" r="6605" b="-1"/>
          <a:stretch/>
        </p:blipFill>
        <p:spPr>
          <a:xfrm>
            <a:off x="633999" y="640081"/>
            <a:ext cx="6909801" cy="5314406"/>
          </a:xfrm>
          <a:prstGeom prst="rect">
            <a:avLst/>
          </a:prstGeom>
        </p:spPr>
      </p:pic>
      <p:cxnSp>
        <p:nvCxnSpPr>
          <p:cNvPr id="20" name="Straight Connector 14">
            <a:extLst>
              <a:ext uri="{FF2B5EF4-FFF2-40B4-BE49-F238E27FC236}">
                <a16:creationId xmlns:a16="http://schemas.microsoft.com/office/drawing/2014/main" id="{83EF6BB5-A95D-4C59-808C-3B64F444F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7859485" y="2198914"/>
            <a:ext cx="3690257" cy="3670180"/>
          </a:xfrm>
        </p:spPr>
        <p:txBody>
          <a:bodyPr>
            <a:normAutofit/>
          </a:bodyPr>
          <a:lstStyle/>
          <a:p>
            <a:pPr marL="0" indent="0">
              <a:buNone/>
            </a:pPr>
            <a:r>
              <a:rPr lang="tr-TR" sz="2200" dirty="0"/>
              <a:t>Bağımlı bireyin “tanı, tedavi, rehabilitasyon ve sosyal uyum süreci”  göz önüne alınarak ve uzman görüşlerinden faydalanarak en az dört adet altışar aylık dönem (iki yıl) uygulanması, proje sonuçlarına bakılarak ileriki dönemlerde   kurumsal bir uygulama haline getirilmesi planlanmaktadır.</a:t>
            </a:r>
          </a:p>
        </p:txBody>
      </p:sp>
      <p:sp>
        <p:nvSpPr>
          <p:cNvPr id="17" name="Rectangle 16">
            <a:extLst>
              <a:ext uri="{FF2B5EF4-FFF2-40B4-BE49-F238E27FC236}">
                <a16:creationId xmlns:a16="http://schemas.microsoft.com/office/drawing/2014/main" id="{150BDA68-EBDD-443C-9B6B-03CA14AF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9" name="Rectangle 18">
            <a:extLst>
              <a:ext uri="{FF2B5EF4-FFF2-40B4-BE49-F238E27FC236}">
                <a16:creationId xmlns:a16="http://schemas.microsoft.com/office/drawing/2014/main" id="{00C07DB3-666C-4A9D-81CE-83B435F95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0" name="Metin kutusu 9">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8</a:t>
            </a:fld>
            <a:r>
              <a:rPr lang="tr-TR" dirty="0">
                <a:solidFill>
                  <a:schemeClr val="bg1">
                    <a:lumMod val="75000"/>
                  </a:schemeClr>
                </a:solidFill>
              </a:rPr>
              <a:t>/18</a:t>
            </a:r>
          </a:p>
        </p:txBody>
      </p:sp>
    </p:spTree>
    <p:extLst>
      <p:ext uri="{BB962C8B-B14F-4D97-AF65-F5344CB8AC3E}">
        <p14:creationId xmlns:p14="http://schemas.microsoft.com/office/powerpoint/2010/main" val="359525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çizgi film, giyim, kişi, şahıs, çizim içeren bir resim&#10;&#10;Açıklama otomatik olarak oluşturuldu">
            <a:extLst>
              <a:ext uri="{FF2B5EF4-FFF2-40B4-BE49-F238E27FC236}">
                <a16:creationId xmlns:a16="http://schemas.microsoft.com/office/drawing/2014/main" id="{BB7D07E8-F8C2-2720-75C8-C107A7BF2308}"/>
              </a:ext>
            </a:extLst>
          </p:cNvPr>
          <p:cNvPicPr>
            <a:picLocks noChangeAspect="1"/>
          </p:cNvPicPr>
          <p:nvPr/>
        </p:nvPicPr>
        <p:blipFill rotWithShape="1">
          <a:blip r:embed="rId2"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1910" b="1218"/>
          <a:stretch/>
        </p:blipFill>
        <p:spPr>
          <a:xfrm>
            <a:off x="20" y="10"/>
            <a:ext cx="12191980" cy="6857990"/>
          </a:xfrm>
          <a:prstGeom prst="rect">
            <a:avLst/>
          </a:prstGeom>
        </p:spPr>
      </p:pic>
      <p:cxnSp>
        <p:nvCxnSpPr>
          <p:cNvPr id="18" name="Straight Connector 9">
            <a:extLst>
              <a:ext uri="{FF2B5EF4-FFF2-40B4-BE49-F238E27FC236}">
                <a16:creationId xmlns:a16="http://schemas.microsoft.com/office/drawing/2014/main" id="{20287E58-BFA2-4780-8829-AAA140F4AF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Unvan 1"/>
          <p:cNvSpPr>
            <a:spLocks noGrp="1"/>
          </p:cNvSpPr>
          <p:nvPr>
            <p:ph type="title"/>
          </p:nvPr>
        </p:nvSpPr>
        <p:spPr>
          <a:xfrm>
            <a:off x="1097280" y="286603"/>
            <a:ext cx="10058400" cy="1450757"/>
          </a:xfrm>
        </p:spPr>
        <p:txBody>
          <a:bodyPr>
            <a:normAutofit/>
          </a:bodyPr>
          <a:lstStyle/>
          <a:p>
            <a:r>
              <a:rPr lang="tr-TR" dirty="0"/>
              <a:t>Proje Faaliyetleri </a:t>
            </a:r>
          </a:p>
        </p:txBody>
      </p:sp>
      <p:sp>
        <p:nvSpPr>
          <p:cNvPr id="3" name="İçerik Yer Tutucusu 2"/>
          <p:cNvSpPr>
            <a:spLocks noGrp="1"/>
          </p:cNvSpPr>
          <p:nvPr>
            <p:ph idx="1"/>
          </p:nvPr>
        </p:nvSpPr>
        <p:spPr>
          <a:xfrm>
            <a:off x="1097280" y="1845734"/>
            <a:ext cx="10058400" cy="4023360"/>
          </a:xfrm>
        </p:spPr>
        <p:txBody>
          <a:bodyPr>
            <a:normAutofit/>
          </a:bodyPr>
          <a:lstStyle/>
          <a:p>
            <a:pPr marL="288000" indent="-288000">
              <a:buFont typeface="Wingdings" panose="05000000000000000000" pitchFamily="2" charset="2"/>
              <a:buChar char="Ø"/>
            </a:pPr>
            <a:r>
              <a:rPr lang="tr-TR" sz="2200" dirty="0"/>
              <a:t>Tedavi için gelen kişiler ve aileleri belirli periyotlarla desteklenecektir.</a:t>
            </a:r>
          </a:p>
          <a:p>
            <a:pPr marL="288000" indent="-288000">
              <a:buFont typeface="Wingdings" panose="05000000000000000000" pitchFamily="2" charset="2"/>
              <a:buChar char="Ø"/>
            </a:pPr>
            <a:r>
              <a:rPr lang="tr-TR" sz="2200" dirty="0"/>
              <a:t>Aile bilgilendirme ve bilinçlendirme toplantıları yapılacaktır.</a:t>
            </a:r>
          </a:p>
          <a:p>
            <a:pPr marL="288000" indent="-288000">
              <a:buFont typeface="Wingdings" panose="05000000000000000000" pitchFamily="2" charset="2"/>
              <a:buChar char="Ø"/>
            </a:pPr>
            <a:r>
              <a:rPr lang="tr-TR" sz="2200" dirty="0"/>
              <a:t>Milli ve manevi değerler eğitimi verilecektir.</a:t>
            </a:r>
          </a:p>
          <a:p>
            <a:pPr marL="288000" indent="-288000">
              <a:buFont typeface="Wingdings" panose="05000000000000000000" pitchFamily="2" charset="2"/>
              <a:buChar char="Ø"/>
            </a:pPr>
            <a:r>
              <a:rPr lang="tr-TR" sz="2200" dirty="0"/>
              <a:t>AMATEM VE ÇEMATEM merkezlerimizde sportif ve sosyal faaliyetler gerçekleştirilecektir.</a:t>
            </a:r>
          </a:p>
          <a:p>
            <a:pPr marL="288000" indent="-288000">
              <a:buFont typeface="Wingdings" panose="05000000000000000000" pitchFamily="2" charset="2"/>
              <a:buChar char="Ø"/>
            </a:pPr>
            <a:r>
              <a:rPr lang="tr-TR" sz="2200" dirty="0"/>
              <a:t>Hobi ve meslek edindirme kursları düzenlenecektir.</a:t>
            </a:r>
          </a:p>
          <a:p>
            <a:pPr marL="288000" indent="-288000">
              <a:buFont typeface="Wingdings" panose="05000000000000000000" pitchFamily="2" charset="2"/>
              <a:buChar char="Ø"/>
            </a:pPr>
            <a:r>
              <a:rPr lang="tr-TR" sz="2200" dirty="0"/>
              <a:t>Madde bağımlısına arındıktan sonraki uyum sürecinde meslek kazanma fırsatı sunulacaktır.</a:t>
            </a:r>
          </a:p>
          <a:p>
            <a:pPr marL="288000" indent="-288000">
              <a:buFont typeface="Wingdings" panose="05000000000000000000" pitchFamily="2" charset="2"/>
              <a:buChar char="Ø"/>
            </a:pPr>
            <a:endParaRPr lang="tr-TR" sz="2200" dirty="0"/>
          </a:p>
        </p:txBody>
      </p:sp>
      <p:sp>
        <p:nvSpPr>
          <p:cNvPr id="19" name="Rectangle 11">
            <a:extLst>
              <a:ext uri="{FF2B5EF4-FFF2-40B4-BE49-F238E27FC236}">
                <a16:creationId xmlns:a16="http://schemas.microsoft.com/office/drawing/2014/main" id="{6FA44386-17EF-471B-BBDB-C20ACD5A2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3">
            <a:extLst>
              <a:ext uri="{FF2B5EF4-FFF2-40B4-BE49-F238E27FC236}">
                <a16:creationId xmlns:a16="http://schemas.microsoft.com/office/drawing/2014/main" id="{46C4828D-6EB3-42F1-B844-8F3B0D0E1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Metin kutusu 8">
            <a:extLst>
              <a:ext uri="{FF2B5EF4-FFF2-40B4-BE49-F238E27FC236}">
                <a16:creationId xmlns:a16="http://schemas.microsoft.com/office/drawing/2014/main" id="{DF4E9B29-0C22-4EF8-16FE-9499E9A2C483}"/>
              </a:ext>
            </a:extLst>
          </p:cNvPr>
          <p:cNvSpPr txBox="1"/>
          <p:nvPr/>
        </p:nvSpPr>
        <p:spPr>
          <a:xfrm>
            <a:off x="11118552" y="6445099"/>
            <a:ext cx="859601" cy="369332"/>
          </a:xfrm>
          <a:prstGeom prst="rect">
            <a:avLst/>
          </a:prstGeom>
          <a:noFill/>
        </p:spPr>
        <p:txBody>
          <a:bodyPr wrap="square" rtlCol="0">
            <a:spAutoFit/>
          </a:bodyPr>
          <a:lstStyle/>
          <a:p>
            <a:pPr algn="ctr">
              <a:spcAft>
                <a:spcPts val="600"/>
              </a:spcAft>
            </a:pPr>
            <a:fld id="{F80AA448-CE12-4867-A393-0DB209DE38B3}" type="slidenum">
              <a:rPr lang="tr-TR" smtClean="0"/>
              <a:pPr algn="ctr">
                <a:spcAft>
                  <a:spcPts val="600"/>
                </a:spcAft>
              </a:pPr>
              <a:t>9</a:t>
            </a:fld>
            <a:r>
              <a:rPr lang="tr-TR" dirty="0">
                <a:solidFill>
                  <a:schemeClr val="bg1">
                    <a:lumMod val="75000"/>
                  </a:schemeClr>
                </a:solidFill>
              </a:rPr>
              <a:t>/18</a:t>
            </a:r>
          </a:p>
        </p:txBody>
      </p:sp>
    </p:spTree>
    <p:extLst>
      <p:ext uri="{BB962C8B-B14F-4D97-AF65-F5344CB8AC3E}">
        <p14:creationId xmlns:p14="http://schemas.microsoft.com/office/powerpoint/2010/main" val="1031877980"/>
      </p:ext>
    </p:extLst>
  </p:cSld>
  <p:clrMapOvr>
    <a:masterClrMapping/>
  </p:clrMapOvr>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302</TotalTime>
  <Words>723</Words>
  <Application>Microsoft Office PowerPoint</Application>
  <PresentationFormat>Geniş ekran</PresentationFormat>
  <Paragraphs>82</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Calibri Light</vt:lpstr>
      <vt:lpstr>Traditional Arabic</vt:lpstr>
      <vt:lpstr>Wingdings</vt:lpstr>
      <vt:lpstr>Geçmişe bakış</vt:lpstr>
      <vt:lpstr>PowerPoint Sunusu</vt:lpstr>
      <vt:lpstr>PowerPoint Sunusu</vt:lpstr>
      <vt:lpstr>Proje Hakkında</vt:lpstr>
      <vt:lpstr>Proje Gerekçesi</vt:lpstr>
      <vt:lpstr>Projenin Hedefleri</vt:lpstr>
      <vt:lpstr>Projeye Destek Veren Paydaşlar</vt:lpstr>
      <vt:lpstr>Projenin Mantığı</vt:lpstr>
      <vt:lpstr>Proje Süresi</vt:lpstr>
      <vt:lpstr>Proje Faaliyetleri </vt:lpstr>
      <vt:lpstr>Projeye Kimler Başvurabilir?</vt:lpstr>
      <vt:lpstr>Süreçler:</vt:lpstr>
      <vt:lpstr>Bağımlı Birey Nasıl Yönlendirilecek?</vt:lpstr>
      <vt:lpstr>Tedavi Süreci Nasıl İlerleyecek?</vt:lpstr>
      <vt:lpstr>Rehabilitasyon Süreci Nasıl Olacak?</vt:lpstr>
      <vt:lpstr>Meslek Edindirme ve İstihdamın Kolaylaştırılması Nasıl Olacak?</vt:lpstr>
      <vt:lpstr>İzleme ve Değerlendirme</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UMUDA KAPI AÇIYORUM HAYATA TUTUNUYORUM</dc:title>
  <dc:creator>Bilgi İşlem</dc:creator>
  <cp:lastModifiedBy>Alaaddin KARAKUŞ</cp:lastModifiedBy>
  <cp:revision>37</cp:revision>
  <cp:lastPrinted>2023-11-03T16:34:55Z</cp:lastPrinted>
  <dcterms:created xsi:type="dcterms:W3CDTF">2023-11-02T10:21:05Z</dcterms:created>
  <dcterms:modified xsi:type="dcterms:W3CDTF">2024-12-25T10:36:21Z</dcterms:modified>
</cp:coreProperties>
</file>